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1"/>
  </p:notesMasterIdLst>
  <p:handoutMasterIdLst>
    <p:handoutMasterId r:id="rId22"/>
  </p:handoutMasterIdLst>
  <p:sldIdLst>
    <p:sldId id="292" r:id="rId5"/>
    <p:sldId id="291" r:id="rId6"/>
    <p:sldId id="445" r:id="rId7"/>
    <p:sldId id="475" r:id="rId8"/>
    <p:sldId id="471" r:id="rId9"/>
    <p:sldId id="477" r:id="rId10"/>
    <p:sldId id="478" r:id="rId11"/>
    <p:sldId id="472" r:id="rId12"/>
    <p:sldId id="474" r:id="rId13"/>
    <p:sldId id="450" r:id="rId14"/>
    <p:sldId id="479" r:id="rId15"/>
    <p:sldId id="295" r:id="rId16"/>
    <p:sldId id="322" r:id="rId17"/>
    <p:sldId id="299" r:id="rId18"/>
    <p:sldId id="296" r:id="rId19"/>
    <p:sldId id="294" r:id="rId20"/>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CFC"/>
    <a:srgbClr val="FFFFFF"/>
    <a:srgbClr val="F5F5F5"/>
    <a:srgbClr val="FBFBFB"/>
    <a:srgbClr val="2E3D92"/>
    <a:srgbClr val="E79130"/>
    <a:srgbClr val="BE551A"/>
    <a:srgbClr val="F3703A"/>
    <a:srgbClr val="BEE2EE"/>
    <a:srgbClr val="59B3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73" autoAdjust="0"/>
    <p:restoredTop sz="94639" autoAdjust="0"/>
  </p:normalViewPr>
  <p:slideViewPr>
    <p:cSldViewPr snapToGrid="0">
      <p:cViewPr varScale="1">
        <p:scale>
          <a:sx n="111" d="100"/>
          <a:sy n="111" d="100"/>
        </p:scale>
        <p:origin x="296" y="20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26/10/25</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26/10/25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26/10/25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2418423A-F070-9E46-5DF3-5FFC12C9860E}"/>
              </a:ext>
            </a:extLst>
          </p:cNvPr>
          <p:cNvGrpSpPr/>
          <p:nvPr/>
        </p:nvGrpSpPr>
        <p:grpSpPr>
          <a:xfrm>
            <a:off x="8166735" y="10622"/>
            <a:ext cx="2857500" cy="6847377"/>
            <a:chOff x="8166735" y="10622"/>
            <a:chExt cx="2857500" cy="6847377"/>
          </a:xfrm>
        </p:grpSpPr>
        <p:sp>
          <p:nvSpPr>
            <p:cNvPr id="7" name="Parallelogramma 14">
              <a:extLst>
                <a:ext uri="{FF2B5EF4-FFF2-40B4-BE49-F238E27FC236}">
                  <a16:creationId xmlns:a16="http://schemas.microsoft.com/office/drawing/2014/main" id="{2106DEA2-E3F0-AEEA-6323-A7D380213756}"/>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3" name="Immagine 12">
              <a:extLst>
                <a:ext uri="{FF2B5EF4-FFF2-40B4-BE49-F238E27FC236}">
                  <a16:creationId xmlns:a16="http://schemas.microsoft.com/office/drawing/2014/main" id="{0E7E95A1-538C-37CE-0423-105154F9F6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26/10/25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26/10/25</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grpSp>
        <p:nvGrpSpPr>
          <p:cNvPr id="5" name="Gruppo 4">
            <a:extLst>
              <a:ext uri="{FF2B5EF4-FFF2-40B4-BE49-F238E27FC236}">
                <a16:creationId xmlns:a16="http://schemas.microsoft.com/office/drawing/2014/main" id="{A909E4F4-6E58-4C99-8FCB-E2B2E6880C4E}"/>
              </a:ext>
            </a:extLst>
          </p:cNvPr>
          <p:cNvGrpSpPr/>
          <p:nvPr/>
        </p:nvGrpSpPr>
        <p:grpSpPr>
          <a:xfrm>
            <a:off x="0" y="6133244"/>
            <a:ext cx="12192000" cy="714133"/>
            <a:chOff x="0" y="6133244"/>
            <a:chExt cx="12192000" cy="714133"/>
          </a:xfrm>
        </p:grpSpPr>
        <p:sp>
          <p:nvSpPr>
            <p:cNvPr id="6" name="Rettangolo 5">
              <a:extLst>
                <a:ext uri="{FF2B5EF4-FFF2-40B4-BE49-F238E27FC236}">
                  <a16:creationId xmlns:a16="http://schemas.microsoft.com/office/drawing/2014/main" id="{AB5AAC35-FC9A-7D6C-E995-70B1B8321543}"/>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B8947C3A-81D2-A03E-7BF6-49FB46C37F0C}"/>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0" name="Immagine 9">
              <a:extLst>
                <a:ext uri="{FF2B5EF4-FFF2-40B4-BE49-F238E27FC236}">
                  <a16:creationId xmlns:a16="http://schemas.microsoft.com/office/drawing/2014/main" id="{652D582F-91B7-6EB1-B40E-4A6EAD996F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Contenuto con didascalia">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5671555F-2DFC-47F0-DBB7-C9D4CFB987A9}"/>
              </a:ext>
            </a:extLst>
          </p:cNvPr>
          <p:cNvGrpSpPr/>
          <p:nvPr/>
        </p:nvGrpSpPr>
        <p:grpSpPr>
          <a:xfrm>
            <a:off x="8166735" y="10622"/>
            <a:ext cx="2857500" cy="6847377"/>
            <a:chOff x="8166735" y="10622"/>
            <a:chExt cx="2857500" cy="6847377"/>
          </a:xfrm>
        </p:grpSpPr>
        <p:sp>
          <p:nvSpPr>
            <p:cNvPr id="7" name="Parallelogramma 14">
              <a:extLst>
                <a:ext uri="{FF2B5EF4-FFF2-40B4-BE49-F238E27FC236}">
                  <a16:creationId xmlns:a16="http://schemas.microsoft.com/office/drawing/2014/main" id="{4AC9BAFC-B67E-FCCC-1BBB-B1DE5721C735}"/>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3" name="Immagine 12">
              <a:extLst>
                <a:ext uri="{FF2B5EF4-FFF2-40B4-BE49-F238E27FC236}">
                  <a16:creationId xmlns:a16="http://schemas.microsoft.com/office/drawing/2014/main" id="{90FB7B71-E71A-A43D-D029-E705FD49584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26/10/25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Contenuto con didascalia">
    <p:spTree>
      <p:nvGrpSpPr>
        <p:cNvPr id="1" name=""/>
        <p:cNvGrpSpPr/>
        <p:nvPr/>
      </p:nvGrpSpPr>
      <p:grpSpPr>
        <a:xfrm>
          <a:off x="0" y="0"/>
          <a:ext cx="0" cy="0"/>
          <a:chOff x="0" y="0"/>
          <a:chExt cx="0" cy="0"/>
        </a:xfrm>
      </p:grpSpPr>
      <p:grpSp>
        <p:nvGrpSpPr>
          <p:cNvPr id="5" name="Gruppo 4">
            <a:extLst>
              <a:ext uri="{FF2B5EF4-FFF2-40B4-BE49-F238E27FC236}">
                <a16:creationId xmlns:a16="http://schemas.microsoft.com/office/drawing/2014/main" id="{9BC07667-3D77-6EF7-246F-F0E7E9E76BF6}"/>
              </a:ext>
            </a:extLst>
          </p:cNvPr>
          <p:cNvGrpSpPr/>
          <p:nvPr/>
        </p:nvGrpSpPr>
        <p:grpSpPr>
          <a:xfrm>
            <a:off x="8166735" y="10622"/>
            <a:ext cx="2857500" cy="6847377"/>
            <a:chOff x="8166735" y="10622"/>
            <a:chExt cx="2857500" cy="6847377"/>
          </a:xfrm>
        </p:grpSpPr>
        <p:sp>
          <p:nvSpPr>
            <p:cNvPr id="6" name="Parallelogramma 14">
              <a:extLst>
                <a:ext uri="{FF2B5EF4-FFF2-40B4-BE49-F238E27FC236}">
                  <a16:creationId xmlns:a16="http://schemas.microsoft.com/office/drawing/2014/main" id="{2B17930C-3847-9F26-27A2-EE4E4A962265}"/>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7" name="Immagine 6">
              <a:extLst>
                <a:ext uri="{FF2B5EF4-FFF2-40B4-BE49-F238E27FC236}">
                  <a16:creationId xmlns:a16="http://schemas.microsoft.com/office/drawing/2014/main" id="{0C724DCC-6C89-226F-7AD0-1226D3E15E0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26/10/25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grpSp>
        <p:nvGrpSpPr>
          <p:cNvPr id="8" name="Gruppo 7">
            <a:extLst>
              <a:ext uri="{FF2B5EF4-FFF2-40B4-BE49-F238E27FC236}">
                <a16:creationId xmlns:a16="http://schemas.microsoft.com/office/drawing/2014/main" id="{7EEC3F92-4A54-DA7A-6F17-53A8870AF276}"/>
              </a:ext>
            </a:extLst>
          </p:cNvPr>
          <p:cNvGrpSpPr/>
          <p:nvPr/>
        </p:nvGrpSpPr>
        <p:grpSpPr>
          <a:xfrm>
            <a:off x="0" y="6133244"/>
            <a:ext cx="12192000" cy="714133"/>
            <a:chOff x="0" y="6133244"/>
            <a:chExt cx="12192000" cy="714133"/>
          </a:xfrm>
        </p:grpSpPr>
        <p:sp>
          <p:nvSpPr>
            <p:cNvPr id="9" name="Rettangolo 8">
              <a:extLst>
                <a:ext uri="{FF2B5EF4-FFF2-40B4-BE49-F238E27FC236}">
                  <a16:creationId xmlns:a16="http://schemas.microsoft.com/office/drawing/2014/main" id="{4EF7AB09-11A1-55CE-B0F1-2BC1CD44CC8E}"/>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77A4CEA7-018A-963E-FBCC-C6BED07C874A}"/>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3" name="Immagine 12">
              <a:extLst>
                <a:ext uri="{FF2B5EF4-FFF2-40B4-BE49-F238E27FC236}">
                  <a16:creationId xmlns:a16="http://schemas.microsoft.com/office/drawing/2014/main" id="{915ACA79-3695-D739-C1D9-69A5F22B6E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6_Contenuto con didascalia">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FF709F57-FEE0-F7FD-3E3C-251BED19B58E}"/>
              </a:ext>
            </a:extLst>
          </p:cNvPr>
          <p:cNvGrpSpPr/>
          <p:nvPr/>
        </p:nvGrpSpPr>
        <p:grpSpPr>
          <a:xfrm>
            <a:off x="8166735" y="10622"/>
            <a:ext cx="2857500" cy="6847377"/>
            <a:chOff x="8166735" y="10622"/>
            <a:chExt cx="2857500" cy="6847377"/>
          </a:xfrm>
        </p:grpSpPr>
        <p:sp>
          <p:nvSpPr>
            <p:cNvPr id="5" name="Parallelogramma 14">
              <a:extLst>
                <a:ext uri="{FF2B5EF4-FFF2-40B4-BE49-F238E27FC236}">
                  <a16:creationId xmlns:a16="http://schemas.microsoft.com/office/drawing/2014/main" id="{EBDD05CD-2E8E-1DD1-6F96-82E2EC0B2BCC}"/>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6" name="Immagine 5">
              <a:extLst>
                <a:ext uri="{FF2B5EF4-FFF2-40B4-BE49-F238E27FC236}">
                  <a16:creationId xmlns:a16="http://schemas.microsoft.com/office/drawing/2014/main" id="{CD655102-F5D6-949F-E581-D3EC685F6E1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26/10/25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grpSp>
        <p:nvGrpSpPr>
          <p:cNvPr id="7" name="Gruppo 6">
            <a:extLst>
              <a:ext uri="{FF2B5EF4-FFF2-40B4-BE49-F238E27FC236}">
                <a16:creationId xmlns:a16="http://schemas.microsoft.com/office/drawing/2014/main" id="{6936F244-16B1-DA2A-F8DF-60F1BC1D65D0}"/>
              </a:ext>
            </a:extLst>
          </p:cNvPr>
          <p:cNvGrpSpPr/>
          <p:nvPr/>
        </p:nvGrpSpPr>
        <p:grpSpPr>
          <a:xfrm>
            <a:off x="0" y="6133244"/>
            <a:ext cx="12192000" cy="714133"/>
            <a:chOff x="0" y="6133244"/>
            <a:chExt cx="12192000" cy="714133"/>
          </a:xfrm>
        </p:grpSpPr>
        <p:sp>
          <p:nvSpPr>
            <p:cNvPr id="8" name="Rettangolo 7">
              <a:extLst>
                <a:ext uri="{FF2B5EF4-FFF2-40B4-BE49-F238E27FC236}">
                  <a16:creationId xmlns:a16="http://schemas.microsoft.com/office/drawing/2014/main" id="{7A7A9724-8902-6773-83E8-B1DFC2E443E8}"/>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id="{82D584EA-4D4C-4BA5-C802-26C086B14596}"/>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1" name="Immagine 10">
              <a:extLst>
                <a:ext uri="{FF2B5EF4-FFF2-40B4-BE49-F238E27FC236}">
                  <a16:creationId xmlns:a16="http://schemas.microsoft.com/office/drawing/2014/main" id="{496DF1F4-DD0D-99DD-56BB-201DCBBB5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7_Contenuto con didascalia">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id="{2B019930-B47E-D329-19C9-7490B828CAD3}"/>
              </a:ext>
            </a:extLst>
          </p:cNvPr>
          <p:cNvGrpSpPr/>
          <p:nvPr/>
        </p:nvGrpSpPr>
        <p:grpSpPr>
          <a:xfrm>
            <a:off x="8166735" y="10622"/>
            <a:ext cx="2857500" cy="6847377"/>
            <a:chOff x="8166735" y="10622"/>
            <a:chExt cx="2857500" cy="6847377"/>
          </a:xfrm>
        </p:grpSpPr>
        <p:sp>
          <p:nvSpPr>
            <p:cNvPr id="4" name="Parallelogramma 14">
              <a:extLst>
                <a:ext uri="{FF2B5EF4-FFF2-40B4-BE49-F238E27FC236}">
                  <a16:creationId xmlns:a16="http://schemas.microsoft.com/office/drawing/2014/main" id="{7ECB0B23-A808-1046-6965-3506D9AD56C2}"/>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5" name="Immagine 4">
              <a:extLst>
                <a:ext uri="{FF2B5EF4-FFF2-40B4-BE49-F238E27FC236}">
                  <a16:creationId xmlns:a16="http://schemas.microsoft.com/office/drawing/2014/main" id="{A8D4ED4B-6849-A910-856D-3C32E1F58FF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26/10/25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26/10/25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26/10/25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26/10/25</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26/10/25</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p:nvSpPr>
        <p:spPr>
          <a:xfrm>
            <a:off x="4961187" y="0"/>
            <a:ext cx="153926"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26/10/25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013D61"/>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dirty="0"/>
              <a:t>Fare clic per modificare lo stile del sottotitolo dello schema</a:t>
            </a:r>
          </a:p>
        </p:txBody>
      </p:sp>
      <p:sp>
        <p:nvSpPr>
          <p:cNvPr id="11" name="Rettangolo 10">
            <a:extLst>
              <a:ext uri="{FF2B5EF4-FFF2-40B4-BE49-F238E27FC236}">
                <a16:creationId xmlns:a16="http://schemas.microsoft.com/office/drawing/2014/main" id="{6D3E1BBA-670B-4CAE-B839-50ADB23DDBC6}"/>
              </a:ext>
            </a:extLst>
          </p:cNvPr>
          <p:cNvSpPr/>
          <p:nvPr/>
        </p:nvSpPr>
        <p:spPr>
          <a:xfrm>
            <a:off x="4876840" y="0"/>
            <a:ext cx="153926" cy="6858000"/>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7" name="Immagine 6">
            <a:extLst>
              <a:ext uri="{FF2B5EF4-FFF2-40B4-BE49-F238E27FC236}">
                <a16:creationId xmlns:a16="http://schemas.microsoft.com/office/drawing/2014/main" id="{1B49A922-E9AC-864A-C0FD-86D75E2B139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887" y="3841"/>
            <a:ext cx="4881542"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26/10/25</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26/10/25</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grpSp>
        <p:nvGrpSpPr>
          <p:cNvPr id="4" name="Gruppo 3">
            <a:extLst>
              <a:ext uri="{FF2B5EF4-FFF2-40B4-BE49-F238E27FC236}">
                <a16:creationId xmlns:a16="http://schemas.microsoft.com/office/drawing/2014/main" id="{3192690B-F0F1-05EE-C428-3AAA2F362F65}"/>
              </a:ext>
            </a:extLst>
          </p:cNvPr>
          <p:cNvGrpSpPr/>
          <p:nvPr/>
        </p:nvGrpSpPr>
        <p:grpSpPr>
          <a:xfrm>
            <a:off x="0" y="6133244"/>
            <a:ext cx="12192000" cy="714133"/>
            <a:chOff x="0" y="6133244"/>
            <a:chExt cx="12192000" cy="714133"/>
          </a:xfrm>
        </p:grpSpPr>
        <p:sp>
          <p:nvSpPr>
            <p:cNvPr id="5" name="Rettangolo 4">
              <a:extLst>
                <a:ext uri="{FF2B5EF4-FFF2-40B4-BE49-F238E27FC236}">
                  <a16:creationId xmlns:a16="http://schemas.microsoft.com/office/drawing/2014/main" id="{683888F4-0FA7-5D55-0AE0-C664E73F9EA7}"/>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8ED9A453-B0F3-88AD-3B39-D56D635EFD98}"/>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0" name="Immagine 9">
              <a:extLst>
                <a:ext uri="{FF2B5EF4-FFF2-40B4-BE49-F238E27FC236}">
                  <a16:creationId xmlns:a16="http://schemas.microsoft.com/office/drawing/2014/main" id="{98033E15-A12A-6594-130E-80F0CD01F2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ntestazione sezione">
    <p:bg>
      <p:bgPr>
        <a:solidFill>
          <a:schemeClr val="bg1"/>
        </a:solidFill>
        <a:effectLst/>
      </p:bgPr>
    </p:bg>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1CCF69A2-C197-BA82-4951-CA51653F0E51}"/>
              </a:ext>
            </a:extLst>
          </p:cNvPr>
          <p:cNvGrpSpPr/>
          <p:nvPr/>
        </p:nvGrpSpPr>
        <p:grpSpPr>
          <a:xfrm>
            <a:off x="8166735" y="10622"/>
            <a:ext cx="2857500" cy="6847377"/>
            <a:chOff x="8166735" y="10622"/>
            <a:chExt cx="2857500" cy="6847377"/>
          </a:xfrm>
        </p:grpSpPr>
        <p:sp>
          <p:nvSpPr>
            <p:cNvPr id="5" name="Parallelogramma 14">
              <a:extLst>
                <a:ext uri="{FF2B5EF4-FFF2-40B4-BE49-F238E27FC236}">
                  <a16:creationId xmlns:a16="http://schemas.microsoft.com/office/drawing/2014/main" id="{C7AFB1F7-9EFC-07A2-E97E-943708F49ECD}"/>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6" name="Immagine 5">
              <a:extLst>
                <a:ext uri="{FF2B5EF4-FFF2-40B4-BE49-F238E27FC236}">
                  <a16:creationId xmlns:a16="http://schemas.microsoft.com/office/drawing/2014/main" id="{7D327C5E-9E84-FB89-BB3C-07998D2797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26/10/25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9" name="Gruppo 8">
            <a:extLst>
              <a:ext uri="{FF2B5EF4-FFF2-40B4-BE49-F238E27FC236}">
                <a16:creationId xmlns:a16="http://schemas.microsoft.com/office/drawing/2014/main" id="{D9EA996D-4047-F110-2CA6-C8971FCA83F7}"/>
              </a:ext>
            </a:extLst>
          </p:cNvPr>
          <p:cNvGrpSpPr/>
          <p:nvPr/>
        </p:nvGrpSpPr>
        <p:grpSpPr>
          <a:xfrm>
            <a:off x="0" y="6133244"/>
            <a:ext cx="12192000" cy="714133"/>
            <a:chOff x="0" y="6133244"/>
            <a:chExt cx="12192000" cy="714133"/>
          </a:xfrm>
        </p:grpSpPr>
        <p:sp>
          <p:nvSpPr>
            <p:cNvPr id="10" name="Rettangolo 9">
              <a:extLst>
                <a:ext uri="{FF2B5EF4-FFF2-40B4-BE49-F238E27FC236}">
                  <a16:creationId xmlns:a16="http://schemas.microsoft.com/office/drawing/2014/main" id="{45484F79-E4D3-53F6-36D8-4C5C0DEE1B9E}"/>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6" name="Rettangolo 15">
              <a:extLst>
                <a:ext uri="{FF2B5EF4-FFF2-40B4-BE49-F238E27FC236}">
                  <a16:creationId xmlns:a16="http://schemas.microsoft.com/office/drawing/2014/main" id="{7AF5567F-566E-277B-3C1B-A7EC75968769}"/>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7" name="Immagine 16">
              <a:extLst>
                <a:ext uri="{FF2B5EF4-FFF2-40B4-BE49-F238E27FC236}">
                  <a16:creationId xmlns:a16="http://schemas.microsoft.com/office/drawing/2014/main" id="{CEB6C800-DA9E-A4C9-4124-EA6328801F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26/10/25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4" name="Gruppo 3">
            <a:extLst>
              <a:ext uri="{FF2B5EF4-FFF2-40B4-BE49-F238E27FC236}">
                <a16:creationId xmlns:a16="http://schemas.microsoft.com/office/drawing/2014/main" id="{E34F9DA6-2E1F-35EE-F5BC-AE7D33A64354}"/>
              </a:ext>
            </a:extLst>
          </p:cNvPr>
          <p:cNvGrpSpPr/>
          <p:nvPr/>
        </p:nvGrpSpPr>
        <p:grpSpPr>
          <a:xfrm>
            <a:off x="0" y="6133244"/>
            <a:ext cx="12192000" cy="714133"/>
            <a:chOff x="0" y="6133244"/>
            <a:chExt cx="12192000" cy="714133"/>
          </a:xfrm>
        </p:grpSpPr>
        <p:sp>
          <p:nvSpPr>
            <p:cNvPr id="5" name="Rettangolo 4">
              <a:extLst>
                <a:ext uri="{FF2B5EF4-FFF2-40B4-BE49-F238E27FC236}">
                  <a16:creationId xmlns:a16="http://schemas.microsoft.com/office/drawing/2014/main" id="{09D3B8B2-D71C-EF3D-506A-2A57F7BD29A1}"/>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8A5D1CF0-1D2B-A1C0-45F2-0A6FF78050E6}"/>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9BE25E09-1F98-F881-F19B-829F52969B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26/10/25</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grpSp>
        <p:nvGrpSpPr>
          <p:cNvPr id="5" name="Gruppo 4">
            <a:extLst>
              <a:ext uri="{FF2B5EF4-FFF2-40B4-BE49-F238E27FC236}">
                <a16:creationId xmlns:a16="http://schemas.microsoft.com/office/drawing/2014/main" id="{95A08AA0-3B13-6134-3D6B-3A364C13954C}"/>
              </a:ext>
            </a:extLst>
          </p:cNvPr>
          <p:cNvGrpSpPr/>
          <p:nvPr/>
        </p:nvGrpSpPr>
        <p:grpSpPr>
          <a:xfrm>
            <a:off x="0" y="6133244"/>
            <a:ext cx="12192000" cy="714133"/>
            <a:chOff x="0" y="6133244"/>
            <a:chExt cx="12192000" cy="714133"/>
          </a:xfrm>
        </p:grpSpPr>
        <p:sp>
          <p:nvSpPr>
            <p:cNvPr id="6" name="Rettangolo 5">
              <a:extLst>
                <a:ext uri="{FF2B5EF4-FFF2-40B4-BE49-F238E27FC236}">
                  <a16:creationId xmlns:a16="http://schemas.microsoft.com/office/drawing/2014/main" id="{6F77EB52-892A-0092-6498-F8B104F1C7A9}"/>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7" name="Rettangolo 6">
              <a:extLst>
                <a:ext uri="{FF2B5EF4-FFF2-40B4-BE49-F238E27FC236}">
                  <a16:creationId xmlns:a16="http://schemas.microsoft.com/office/drawing/2014/main" id="{D2A55855-B5DC-CAD4-E6F6-BC1ABAE5E3A5}"/>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1" name="Immagine 10">
              <a:extLst>
                <a:ext uri="{FF2B5EF4-FFF2-40B4-BE49-F238E27FC236}">
                  <a16:creationId xmlns:a16="http://schemas.microsoft.com/office/drawing/2014/main" id="{B521CE2C-F458-53E6-15A4-3DDF32EA67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26/10/25</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grpSp>
        <p:nvGrpSpPr>
          <p:cNvPr id="7" name="Gruppo 6">
            <a:extLst>
              <a:ext uri="{FF2B5EF4-FFF2-40B4-BE49-F238E27FC236}">
                <a16:creationId xmlns:a16="http://schemas.microsoft.com/office/drawing/2014/main" id="{7C265325-6F9C-85D0-B0E3-B67B79A71EFB}"/>
              </a:ext>
            </a:extLst>
          </p:cNvPr>
          <p:cNvGrpSpPr/>
          <p:nvPr/>
        </p:nvGrpSpPr>
        <p:grpSpPr>
          <a:xfrm>
            <a:off x="0" y="6133244"/>
            <a:ext cx="12192000" cy="714133"/>
            <a:chOff x="0" y="6133244"/>
            <a:chExt cx="12192000" cy="714133"/>
          </a:xfrm>
        </p:grpSpPr>
        <p:sp>
          <p:nvSpPr>
            <p:cNvPr id="8" name="Rettangolo 7">
              <a:extLst>
                <a:ext uri="{FF2B5EF4-FFF2-40B4-BE49-F238E27FC236}">
                  <a16:creationId xmlns:a16="http://schemas.microsoft.com/office/drawing/2014/main" id="{0F8495D8-D76B-C6E5-2386-59639E58D398}"/>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id="{EE2559C6-9DA2-3A38-C40B-D414A5CFA47E}"/>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3" name="Immagine 12">
              <a:extLst>
                <a:ext uri="{FF2B5EF4-FFF2-40B4-BE49-F238E27FC236}">
                  <a16:creationId xmlns:a16="http://schemas.microsoft.com/office/drawing/2014/main" id="{4AD1E231-96D8-8062-91A5-4288B1B3A5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26/10/25</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grpSp>
        <p:nvGrpSpPr>
          <p:cNvPr id="3" name="Gruppo 2">
            <a:extLst>
              <a:ext uri="{FF2B5EF4-FFF2-40B4-BE49-F238E27FC236}">
                <a16:creationId xmlns:a16="http://schemas.microsoft.com/office/drawing/2014/main" id="{C3BF1989-943E-5095-52C1-5D54A4F57E6A}"/>
              </a:ext>
            </a:extLst>
          </p:cNvPr>
          <p:cNvGrpSpPr/>
          <p:nvPr/>
        </p:nvGrpSpPr>
        <p:grpSpPr>
          <a:xfrm>
            <a:off x="0" y="6133244"/>
            <a:ext cx="12192000" cy="714133"/>
            <a:chOff x="0" y="6133244"/>
            <a:chExt cx="12192000" cy="714133"/>
          </a:xfrm>
        </p:grpSpPr>
        <p:sp>
          <p:nvSpPr>
            <p:cNvPr id="4" name="Rettangolo 3">
              <a:extLst>
                <a:ext uri="{FF2B5EF4-FFF2-40B4-BE49-F238E27FC236}">
                  <a16:creationId xmlns:a16="http://schemas.microsoft.com/office/drawing/2014/main" id="{3DB00B3A-C73C-FEF7-D0EA-50032E3A0EDB}"/>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5" name="Rettangolo 4">
              <a:extLst>
                <a:ext uri="{FF2B5EF4-FFF2-40B4-BE49-F238E27FC236}">
                  <a16:creationId xmlns:a16="http://schemas.microsoft.com/office/drawing/2014/main" id="{1B142B75-6E1A-3326-7672-BF16E2BEC6CD}"/>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1CDA020C-77E6-4573-D69A-C399851DF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grpSp>
        <p:nvGrpSpPr>
          <p:cNvPr id="20" name="Gruppo 19">
            <a:extLst>
              <a:ext uri="{FF2B5EF4-FFF2-40B4-BE49-F238E27FC236}">
                <a16:creationId xmlns:a16="http://schemas.microsoft.com/office/drawing/2014/main" id="{19B7BF6A-3EF9-279C-05CD-62BA2EE27242}"/>
              </a:ext>
            </a:extLst>
          </p:cNvPr>
          <p:cNvGrpSpPr/>
          <p:nvPr/>
        </p:nvGrpSpPr>
        <p:grpSpPr>
          <a:xfrm>
            <a:off x="0" y="6133244"/>
            <a:ext cx="12192000" cy="714133"/>
            <a:chOff x="0" y="6133244"/>
            <a:chExt cx="12192000" cy="714133"/>
          </a:xfrm>
        </p:grpSpPr>
        <p:sp>
          <p:nvSpPr>
            <p:cNvPr id="10" name="Rettangolo 9">
              <a:extLst>
                <a:ext uri="{FF2B5EF4-FFF2-40B4-BE49-F238E27FC236}">
                  <a16:creationId xmlns:a16="http://schemas.microsoft.com/office/drawing/2014/main" id="{DFAB8DF2-5E8E-AAC9-5CFB-04F9609C1AF6}"/>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id="{D1867750-EA89-EFEA-40CB-4FA8E18FEF5A}"/>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2" name="Immagine 11">
              <a:extLst>
                <a:ext uri="{FF2B5EF4-FFF2-40B4-BE49-F238E27FC236}">
                  <a16:creationId xmlns:a16="http://schemas.microsoft.com/office/drawing/2014/main" id="{5C1440DD-F731-6E48-65CC-2D288A20D2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grpSp>
        <p:nvGrpSpPr>
          <p:cNvPr id="19" name="Gruppo 18">
            <a:extLst>
              <a:ext uri="{FF2B5EF4-FFF2-40B4-BE49-F238E27FC236}">
                <a16:creationId xmlns:a16="http://schemas.microsoft.com/office/drawing/2014/main" id="{6C7DC939-7217-A60C-AAE6-CFC9326765EE}"/>
              </a:ext>
            </a:extLst>
          </p:cNvPr>
          <p:cNvGrpSpPr/>
          <p:nvPr/>
        </p:nvGrpSpPr>
        <p:grpSpPr>
          <a:xfrm>
            <a:off x="8166735" y="10623"/>
            <a:ext cx="2857500" cy="6119550"/>
            <a:chOff x="4425159" y="10623"/>
            <a:chExt cx="2857500" cy="6119550"/>
          </a:xfrm>
        </p:grpSpPr>
        <p:sp>
          <p:nvSpPr>
            <p:cNvPr id="6" name="Parallelogramma 14">
              <a:extLst>
                <a:ext uri="{FF2B5EF4-FFF2-40B4-BE49-F238E27FC236}">
                  <a16:creationId xmlns:a16="http://schemas.microsoft.com/office/drawing/2014/main" id="{AF082EE3-41AA-4817-A1CC-C33DDB8F675F}"/>
                </a:ext>
              </a:extLst>
            </p:cNvPr>
            <p:cNvSpPr/>
            <p:nvPr userDrawn="1"/>
          </p:nvSpPr>
          <p:spPr>
            <a:xfrm>
              <a:off x="4425159" y="10623"/>
              <a:ext cx="2857500" cy="611955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8" name="Immagine 17">
              <a:extLst>
                <a:ext uri="{FF2B5EF4-FFF2-40B4-BE49-F238E27FC236}">
                  <a16:creationId xmlns:a16="http://schemas.microsoft.com/office/drawing/2014/main" id="{DCCC9D6E-2F2B-2AA8-15B1-DBEAB565E16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425164" y="580196"/>
              <a:ext cx="2831281" cy="4929684"/>
            </a:xfrm>
            <a:prstGeom prst="rect">
              <a:avLst/>
            </a:prstGeom>
          </p:spPr>
        </p:pic>
      </p:gr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26/10/25</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12" name="Gruppo 11">
            <a:extLst>
              <a:ext uri="{FF2B5EF4-FFF2-40B4-BE49-F238E27FC236}">
                <a16:creationId xmlns:a16="http://schemas.microsoft.com/office/drawing/2014/main" id="{E5BF0961-A70C-D79A-DF8E-DE4FF7A0A45D}"/>
              </a:ext>
            </a:extLst>
          </p:cNvPr>
          <p:cNvGrpSpPr/>
          <p:nvPr/>
        </p:nvGrpSpPr>
        <p:grpSpPr>
          <a:xfrm>
            <a:off x="8166735" y="10622"/>
            <a:ext cx="2857500" cy="6847377"/>
            <a:chOff x="8166735" y="10622"/>
            <a:chExt cx="2857500" cy="6847377"/>
          </a:xfrm>
        </p:grpSpPr>
        <p:sp>
          <p:nvSpPr>
            <p:cNvPr id="9" name="Parallelogramma 14">
              <a:extLst>
                <a:ext uri="{FF2B5EF4-FFF2-40B4-BE49-F238E27FC236}">
                  <a16:creationId xmlns:a16="http://schemas.microsoft.com/office/drawing/2014/main" id="{F0532277-D603-17CA-7706-8AFB3C60BD4D}"/>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0" name="Immagine 9">
              <a:extLst>
                <a:ext uri="{FF2B5EF4-FFF2-40B4-BE49-F238E27FC236}">
                  <a16:creationId xmlns:a16="http://schemas.microsoft.com/office/drawing/2014/main" id="{D65EBDA1-EBE9-0CCF-A58A-C842DB8BEEBA}"/>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F26B43"/>
          </p15:clr>
        </p15:guide>
        <p15:guide id="2" pos="688">
          <p15:clr>
            <a:srgbClr val="F26B43"/>
          </p15:clr>
        </p15:guide>
        <p15:guide id="3" pos="7038">
          <p15:clr>
            <a:srgbClr val="F26B43"/>
          </p15:clr>
        </p15:guide>
        <p15:guide id="4" orient="horz" pos="3702">
          <p15:clr>
            <a:srgbClr val="F26B43"/>
          </p15:clr>
        </p15:guide>
        <p15:guide id="5" orient="horz" pos="406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hyperlink" Target="https://doi.org/10.1007/s00464-021-08352-x"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5145024" y="758952"/>
            <a:ext cx="6961632" cy="2806369"/>
          </a:xfrm>
        </p:spPr>
        <p:txBody>
          <a:bodyPr>
            <a:normAutofit/>
          </a:bodyPr>
          <a:lstStyle/>
          <a:p>
            <a:pPr algn="ctr"/>
            <a:r>
              <a:rPr lang="it-IT" dirty="0"/>
              <a:t>Quale spazio per il bendaggio gastrico?</a:t>
            </a:r>
            <a:endParaRPr lang="it-IT" dirty="0">
              <a:solidFill>
                <a:srgbClr val="304297"/>
              </a:solidFill>
            </a:endParaRPr>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6096000" y="4114218"/>
            <a:ext cx="5462016" cy="1279652"/>
          </a:xfrm>
        </p:spPr>
        <p:txBody>
          <a:bodyPr>
            <a:normAutofit/>
          </a:bodyPr>
          <a:lstStyle/>
          <a:p>
            <a:r>
              <a:rPr lang="en-US" sz="2800" i="1" dirty="0"/>
              <a:t>Francesco </a:t>
            </a:r>
            <a:r>
              <a:rPr lang="en-US" sz="2800" i="1" dirty="0" err="1"/>
              <a:t>Furbetta</a:t>
            </a:r>
            <a:r>
              <a:rPr lang="en-US" sz="2800" i="1" dirty="0"/>
              <a:t> M.D.</a:t>
            </a:r>
          </a:p>
          <a:p>
            <a:r>
              <a:rPr lang="it-IT" sz="2800" b="1" dirty="0" err="1">
                <a:solidFill>
                  <a:srgbClr val="E79130"/>
                </a:solidFill>
              </a:rPr>
              <a:t>pisa</a:t>
            </a:r>
            <a:endParaRPr lang="it-IT" sz="2800" b="1" dirty="0">
              <a:solidFill>
                <a:srgbClr val="E79130"/>
              </a:solidFill>
            </a:endParaRPr>
          </a:p>
        </p:txBody>
      </p:sp>
    </p:spTree>
    <p:extLst>
      <p:ext uri="{BB962C8B-B14F-4D97-AF65-F5344CB8AC3E}">
        <p14:creationId xmlns:p14="http://schemas.microsoft.com/office/powerpoint/2010/main" val="2656283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lstStyle/>
          <a:p>
            <a:r>
              <a:rPr lang="it-IT" dirty="0"/>
              <a:t>Grazie</a:t>
            </a:r>
          </a:p>
        </p:txBody>
      </p:sp>
    </p:spTree>
    <p:extLst>
      <p:ext uri="{BB962C8B-B14F-4D97-AF65-F5344CB8AC3E}">
        <p14:creationId xmlns:p14="http://schemas.microsoft.com/office/powerpoint/2010/main" val="800796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617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02E8E72-CA72-1A59-C1F5-1E7F39194C07}"/>
              </a:ext>
            </a:extLst>
          </p:cNvPr>
          <p:cNvSpPr txBox="1"/>
          <p:nvPr/>
        </p:nvSpPr>
        <p:spPr>
          <a:xfrm>
            <a:off x="-3858" y="0"/>
            <a:ext cx="6099858" cy="2677656"/>
          </a:xfrm>
          <a:prstGeom prst="rect">
            <a:avLst/>
          </a:prstGeom>
          <a:noFill/>
        </p:spPr>
        <p:txBody>
          <a:bodyPr wrap="square">
            <a:spAutoFit/>
          </a:bodyPr>
          <a:lstStyle/>
          <a:p>
            <a:r>
              <a:rPr lang="en-US" sz="1800" b="1" dirty="0">
                <a:effectLst/>
                <a:latin typeface="MyriadPro"/>
                <a:ea typeface="Times New Roman" panose="02020603050405020304" pitchFamily="18" charset="0"/>
              </a:rPr>
              <a:t>Ten‐Year Results of Laparoscopic Sleeve Gastrectomy:</a:t>
            </a:r>
            <a:br>
              <a:rPr lang="en-US" sz="1800" b="1" dirty="0">
                <a:effectLst/>
                <a:latin typeface="MyriadPro"/>
                <a:ea typeface="Times New Roman" panose="02020603050405020304" pitchFamily="18" charset="0"/>
              </a:rPr>
            </a:br>
            <a:r>
              <a:rPr lang="en-US" sz="1800" b="1" dirty="0">
                <a:effectLst/>
                <a:latin typeface="MyriadPro"/>
                <a:ea typeface="Times New Roman" panose="02020603050405020304" pitchFamily="18" charset="0"/>
              </a:rPr>
              <a:t>a Retrospectively Designed Study of a Single Tertiary Center </a:t>
            </a:r>
            <a:r>
              <a:rPr lang="en-US" sz="1000" b="1" dirty="0">
                <a:effectLst/>
                <a:latin typeface="MyriadPro"/>
                <a:ea typeface="Times New Roman" panose="02020603050405020304" pitchFamily="18" charset="0"/>
              </a:rPr>
              <a:t>Obesity Surgery (2023) 33:173–178 </a:t>
            </a:r>
          </a:p>
          <a:p>
            <a:r>
              <a:rPr lang="en-US" sz="1800" dirty="0">
                <a:effectLst/>
                <a:latin typeface="STIX" panose="02020603050405020304" pitchFamily="18" charset="0"/>
                <a:ea typeface="Calibri" panose="020F0502020204030204" pitchFamily="34" charset="0"/>
                <a:cs typeface="Times New Roman" panose="02020603050405020304" pitchFamily="18" charset="0"/>
              </a:rPr>
              <a:t>Yet only 35% maintain a %EWL of more than 50%. </a:t>
            </a:r>
            <a:r>
              <a:rPr lang="en-US" sz="1800" dirty="0">
                <a:effectLst/>
                <a:latin typeface="STIX" panose="02020603050405020304" pitchFamily="18" charset="0"/>
                <a:ea typeface="Times New Roman" panose="02020603050405020304" pitchFamily="18" charset="0"/>
              </a:rPr>
              <a:t>Arman et al. [</a:t>
            </a:r>
            <a:r>
              <a:rPr lang="en-US" sz="1800" dirty="0">
                <a:solidFill>
                  <a:srgbClr val="0000FF"/>
                </a:solidFill>
                <a:effectLst/>
                <a:latin typeface="STIX" panose="02020603050405020304" pitchFamily="18" charset="0"/>
                <a:ea typeface="Times New Roman" panose="02020603050405020304" pitchFamily="18" charset="0"/>
              </a:rPr>
              <a:t>24</a:t>
            </a:r>
            <a:r>
              <a:rPr lang="en-US" sz="1800" dirty="0">
                <a:effectLst/>
                <a:latin typeface="STIX" panose="02020603050405020304" pitchFamily="18" charset="0"/>
                <a:ea typeface="Times New Roman" panose="02020603050405020304" pitchFamily="18" charset="0"/>
              </a:rPr>
              <a:t>] reported a conversion rate of 31.7% at 11.7 years after SG. </a:t>
            </a:r>
            <a:r>
              <a:rPr lang="en-US" sz="1800" dirty="0">
                <a:effectLst/>
                <a:latin typeface="STIX" panose="02020603050405020304" pitchFamily="18" charset="0"/>
                <a:ea typeface="Calibri" panose="020F0502020204030204" pitchFamily="34" charset="0"/>
                <a:cs typeface="Times New Roman" panose="02020603050405020304" pitchFamily="18" charset="0"/>
              </a:rPr>
              <a:t>de-novo GERD rate of 25.7–58.4%. It is of major importance to follow-up, diagnose, monitor, and treat chronic post-SG de novo GERD as they may advance to Barret’s esophagus and increase cancer risk. </a:t>
            </a:r>
            <a:endParaRPr lang="it-IT" sz="1800" dirty="0">
              <a:effectLst/>
              <a:latin typeface="Times New Roman" panose="02020603050405020304" pitchFamily="18" charset="0"/>
              <a:ea typeface="Times New Roman" panose="02020603050405020304" pitchFamily="18" charset="0"/>
            </a:endParaRPr>
          </a:p>
          <a:p>
            <a:endParaRPr lang="it-IT" sz="1400" dirty="0">
              <a:effectLst/>
              <a:latin typeface="Times New Roman" panose="02020603050405020304" pitchFamily="18" charset="0"/>
              <a:ea typeface="Times New Roman" panose="02020603050405020304" pitchFamily="18" charset="0"/>
            </a:endParaRPr>
          </a:p>
        </p:txBody>
      </p:sp>
      <p:sp>
        <p:nvSpPr>
          <p:cNvPr id="6" name="CasellaDiTesto 5">
            <a:extLst>
              <a:ext uri="{FF2B5EF4-FFF2-40B4-BE49-F238E27FC236}">
                <a16:creationId xmlns:a16="http://schemas.microsoft.com/office/drawing/2014/main" id="{69C2804A-B1E1-20CA-AD08-AFA1B8210D00}"/>
              </a:ext>
            </a:extLst>
          </p:cNvPr>
          <p:cNvSpPr txBox="1"/>
          <p:nvPr/>
        </p:nvSpPr>
        <p:spPr>
          <a:xfrm>
            <a:off x="-32794" y="2618000"/>
            <a:ext cx="6128794" cy="3785652"/>
          </a:xfrm>
          <a:prstGeom prst="rect">
            <a:avLst/>
          </a:prstGeom>
          <a:noFill/>
        </p:spPr>
        <p:txBody>
          <a:bodyPr wrap="square">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Helvetica" pitchFamily="2" charset="0"/>
                <a:ea typeface="Calibri" panose="020F0502020204030204" pitchFamily="34" charset="0"/>
                <a:cs typeface="Helvetica" pitchFamily="2" charset="0"/>
              </a:rPr>
              <a:t>Efficiency and safety of single anastomosis sleeve ileal (SASI) bypass in the treatment of obesity and associated comorbidities: a systematic review and meta-analysis</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000" dirty="0" err="1">
                <a:solidFill>
                  <a:srgbClr val="000000"/>
                </a:solidFill>
                <a:effectLst/>
                <a:latin typeface="Helvetica" pitchFamily="2" charset="0"/>
                <a:ea typeface="Calibri" panose="020F0502020204030204" pitchFamily="34" charset="0"/>
                <a:cs typeface="Helvetica" pitchFamily="2" charset="0"/>
              </a:rPr>
              <a:t>Langenbeck's</a:t>
            </a:r>
            <a:r>
              <a:rPr lang="en-US" sz="1000" dirty="0">
                <a:solidFill>
                  <a:srgbClr val="000000"/>
                </a:solidFill>
                <a:effectLst/>
                <a:latin typeface="Helvetica" pitchFamily="2" charset="0"/>
                <a:ea typeface="Calibri" panose="020F0502020204030204" pitchFamily="34" charset="0"/>
                <a:cs typeface="Helvetica" pitchFamily="2" charset="0"/>
              </a:rPr>
              <a:t> Archives of Surgery (2024) 409:221</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SASI bypass could be an important tool in the future, but there is a need for studies with longer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fol</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low-up periods (</a:t>
            </a:r>
            <a:r>
              <a:rPr lang="en-US" sz="1800" dirty="0">
                <a:solidFill>
                  <a:srgbClr val="000000"/>
                </a:solidFill>
                <a:effectLst/>
                <a:latin typeface="Helvetica" pitchFamily="2" charset="0"/>
                <a:ea typeface="Calibri" panose="020F0502020204030204" pitchFamily="34" charset="0"/>
                <a:cs typeface="Helvetica" pitchFamily="2" charset="0"/>
              </a:rPr>
              <a:t>&gt;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 months) to confirm the efficiency and safety of this surgical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technique.variations</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included the length of the common limb, which varied between 200 and 350 cm; the size of the gastro-ileal anastomosis, which was 3–4 cm; and the gastro-ileal anastomosis proximal to the pylorus, which ranged</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between 3 and 6 cm.</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 to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standardise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8120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724F4B4-FB2D-3A0C-193B-686B9D351F07}"/>
              </a:ext>
            </a:extLst>
          </p:cNvPr>
          <p:cNvSpPr txBox="1"/>
          <p:nvPr/>
        </p:nvSpPr>
        <p:spPr>
          <a:xfrm>
            <a:off x="3047999" y="2627990"/>
            <a:ext cx="6650183" cy="1938992"/>
          </a:xfrm>
          <a:prstGeom prst="rect">
            <a:avLst/>
          </a:prstGeom>
          <a:noFill/>
        </p:spPr>
        <p:txBody>
          <a:bodyPr wrap="square">
            <a:spAutoFit/>
          </a:bodyPr>
          <a:lstStyle/>
          <a:p>
            <a:r>
              <a:rPr lang="it-IT" sz="1600" dirty="0">
                <a:solidFill>
                  <a:srgbClr val="176287"/>
                </a:solidFill>
                <a:effectLst/>
                <a:latin typeface="Helvetica" pitchFamily="2" charset="0"/>
              </a:rPr>
              <a:t>Surgery for </a:t>
            </a:r>
            <a:r>
              <a:rPr lang="it-IT" sz="1600" dirty="0" err="1">
                <a:solidFill>
                  <a:srgbClr val="176287"/>
                </a:solidFill>
                <a:effectLst/>
                <a:latin typeface="Helvetica" pitchFamily="2" charset="0"/>
              </a:rPr>
              <a:t>Obesity</a:t>
            </a:r>
            <a:r>
              <a:rPr lang="it-IT" sz="1600" dirty="0">
                <a:solidFill>
                  <a:srgbClr val="176287"/>
                </a:solidFill>
                <a:effectLst/>
                <a:latin typeface="Helvetica" pitchFamily="2" charset="0"/>
              </a:rPr>
              <a:t> and </a:t>
            </a:r>
            <a:r>
              <a:rPr lang="it-IT" sz="1600" dirty="0" err="1">
                <a:solidFill>
                  <a:srgbClr val="176287"/>
                </a:solidFill>
                <a:effectLst/>
                <a:latin typeface="Helvetica" pitchFamily="2" charset="0"/>
              </a:rPr>
              <a:t>Related</a:t>
            </a:r>
            <a:r>
              <a:rPr lang="it-IT" sz="1600" dirty="0">
                <a:solidFill>
                  <a:srgbClr val="176287"/>
                </a:solidFill>
                <a:effectLst/>
                <a:latin typeface="Helvetica" pitchFamily="2" charset="0"/>
              </a:rPr>
              <a:t> </a:t>
            </a:r>
            <a:r>
              <a:rPr lang="it-IT" sz="1600" dirty="0" err="1">
                <a:solidFill>
                  <a:srgbClr val="176287"/>
                </a:solidFill>
                <a:effectLst/>
                <a:latin typeface="Helvetica" pitchFamily="2" charset="0"/>
              </a:rPr>
              <a:t>Diseases</a:t>
            </a:r>
            <a:r>
              <a:rPr lang="it-IT" sz="1600" dirty="0">
                <a:solidFill>
                  <a:srgbClr val="176287"/>
                </a:solidFill>
                <a:effectLst/>
                <a:latin typeface="Helvetica" pitchFamily="2" charset="0"/>
              </a:rPr>
              <a:t> 14 (2018) 665-673</a:t>
            </a:r>
            <a:endParaRPr lang="it-IT" sz="1600" dirty="0">
              <a:solidFill>
                <a:srgbClr val="000000"/>
              </a:solidFill>
              <a:effectLst/>
              <a:latin typeface="Helvetica" pitchFamily="2" charset="0"/>
            </a:endParaRPr>
          </a:p>
          <a:p>
            <a:r>
              <a:rPr lang="it-IT" sz="1600" dirty="0" err="1">
                <a:solidFill>
                  <a:srgbClr val="000000"/>
                </a:solidFill>
                <a:effectLst/>
                <a:latin typeface="Helvetica" pitchFamily="2" charset="0"/>
              </a:rPr>
              <a:t>Patients</a:t>
            </a:r>
            <a:r>
              <a:rPr lang="it-IT" sz="1600" dirty="0">
                <a:solidFill>
                  <a:srgbClr val="000000"/>
                </a:solidFill>
                <a:effectLst/>
                <a:latin typeface="Helvetica" pitchFamily="2" charset="0"/>
              </a:rPr>
              <a:t>’ </a:t>
            </a:r>
            <a:r>
              <a:rPr lang="it-IT" sz="1600" dirty="0" err="1">
                <a:solidFill>
                  <a:srgbClr val="000000"/>
                </a:solidFill>
                <a:effectLst/>
                <a:latin typeface="Helvetica" pitchFamily="2" charset="0"/>
              </a:rPr>
              <a:t>preferences</a:t>
            </a:r>
            <a:r>
              <a:rPr lang="it-IT" sz="1600" dirty="0">
                <a:solidFill>
                  <a:srgbClr val="000000"/>
                </a:solidFill>
                <a:effectLst/>
                <a:latin typeface="Helvetica" pitchFamily="2" charset="0"/>
              </a:rPr>
              <a:t> for information in </a:t>
            </a:r>
            <a:r>
              <a:rPr lang="it-IT" sz="1600" dirty="0" err="1">
                <a:solidFill>
                  <a:srgbClr val="000000"/>
                </a:solidFill>
                <a:effectLst/>
                <a:latin typeface="Helvetica" pitchFamily="2" charset="0"/>
              </a:rPr>
              <a:t>bariatric</a:t>
            </a:r>
            <a:r>
              <a:rPr lang="it-IT" sz="1600" dirty="0">
                <a:solidFill>
                  <a:srgbClr val="000000"/>
                </a:solidFill>
                <a:effectLst/>
                <a:latin typeface="Helvetica" pitchFamily="2" charset="0"/>
              </a:rPr>
              <a:t> surgery</a:t>
            </a:r>
          </a:p>
          <a:p>
            <a:endParaRPr lang="it-IT" sz="1600" dirty="0">
              <a:solidFill>
                <a:srgbClr val="000000"/>
              </a:solidFill>
              <a:effectLst/>
              <a:latin typeface="Helvetica" pitchFamily="2" charset="0"/>
            </a:endParaRPr>
          </a:p>
          <a:p>
            <a:r>
              <a:rPr lang="it-IT" dirty="0">
                <a:solidFill>
                  <a:srgbClr val="000000"/>
                </a:solidFill>
                <a:effectLst/>
                <a:latin typeface="Helvetica" pitchFamily="2" charset="0"/>
              </a:rPr>
              <a:t>information </a:t>
            </a:r>
            <a:r>
              <a:rPr lang="it-IT" dirty="0" err="1">
                <a:solidFill>
                  <a:srgbClr val="000000"/>
                </a:solidFill>
                <a:effectLst/>
                <a:latin typeface="Helvetica" pitchFamily="2" charset="0"/>
              </a:rPr>
              <a:t>provision</a:t>
            </a:r>
            <a:r>
              <a:rPr lang="it-IT" dirty="0">
                <a:solidFill>
                  <a:srgbClr val="000000"/>
                </a:solidFill>
                <a:effectLst/>
                <a:latin typeface="Helvetica" pitchFamily="2" charset="0"/>
              </a:rPr>
              <a:t> </a:t>
            </a:r>
            <a:r>
              <a:rPr lang="it-IT" dirty="0" err="1">
                <a:solidFill>
                  <a:srgbClr val="000000"/>
                </a:solidFill>
                <a:effectLst/>
                <a:latin typeface="Helvetica" pitchFamily="2" charset="0"/>
              </a:rPr>
              <a:t>is</a:t>
            </a:r>
            <a:r>
              <a:rPr lang="it-IT" dirty="0">
                <a:solidFill>
                  <a:srgbClr val="000000"/>
                </a:solidFill>
                <a:effectLst/>
                <a:latin typeface="Helvetica" pitchFamily="2" charset="0"/>
              </a:rPr>
              <a:t> </a:t>
            </a:r>
            <a:r>
              <a:rPr lang="it-IT" dirty="0" err="1">
                <a:solidFill>
                  <a:srgbClr val="000000"/>
                </a:solidFill>
                <a:effectLst/>
                <a:latin typeface="Helvetica" pitchFamily="2" charset="0"/>
              </a:rPr>
              <a:t>based</a:t>
            </a:r>
            <a:r>
              <a:rPr lang="it-IT" dirty="0">
                <a:solidFill>
                  <a:srgbClr val="000000"/>
                </a:solidFill>
                <a:effectLst/>
                <a:latin typeface="Helvetica" pitchFamily="2" charset="0"/>
              </a:rPr>
              <a:t> on 3 </a:t>
            </a:r>
            <a:r>
              <a:rPr lang="it-IT" dirty="0" err="1">
                <a:solidFill>
                  <a:srgbClr val="000000"/>
                </a:solidFill>
                <a:effectLst/>
                <a:latin typeface="Helvetica" pitchFamily="2" charset="0"/>
              </a:rPr>
              <a:t>pillars</a:t>
            </a:r>
            <a:r>
              <a:rPr lang="it-IT" dirty="0">
                <a:solidFill>
                  <a:srgbClr val="000000"/>
                </a:solidFill>
                <a:effectLst/>
                <a:latin typeface="Helvetica" pitchFamily="2" charset="0"/>
              </a:rPr>
              <a:t>: to </a:t>
            </a:r>
            <a:r>
              <a:rPr lang="it-IT" dirty="0" err="1">
                <a:solidFill>
                  <a:srgbClr val="000000"/>
                </a:solidFill>
                <a:effectLst/>
                <a:latin typeface="Helvetica" pitchFamily="2" charset="0"/>
              </a:rPr>
              <a:t>verify</a:t>
            </a:r>
            <a:r>
              <a:rPr lang="it-IT" dirty="0">
                <a:solidFill>
                  <a:srgbClr val="000000"/>
                </a:solidFill>
                <a:effectLst/>
                <a:latin typeface="Helvetica" pitchFamily="2" charset="0"/>
              </a:rPr>
              <a:t> </a:t>
            </a:r>
            <a:r>
              <a:rPr lang="it-IT" dirty="0" err="1">
                <a:solidFill>
                  <a:srgbClr val="000000"/>
                </a:solidFill>
                <a:effectLst/>
                <a:latin typeface="Helvetica" pitchFamily="2" charset="0"/>
              </a:rPr>
              <a:t>patients’understanding</a:t>
            </a:r>
            <a:r>
              <a:rPr lang="it-IT" dirty="0">
                <a:solidFill>
                  <a:srgbClr val="000000"/>
                </a:solidFill>
                <a:effectLst/>
                <a:latin typeface="Helvetica" pitchFamily="2" charset="0"/>
              </a:rPr>
              <a:t> of the </a:t>
            </a:r>
            <a:r>
              <a:rPr lang="it-IT" dirty="0" err="1">
                <a:solidFill>
                  <a:srgbClr val="000000"/>
                </a:solidFill>
                <a:effectLst/>
                <a:latin typeface="Helvetica" pitchFamily="2" charset="0"/>
              </a:rPr>
              <a:t>provided</a:t>
            </a:r>
            <a:r>
              <a:rPr lang="it-IT" dirty="0">
                <a:solidFill>
                  <a:srgbClr val="000000"/>
                </a:solidFill>
                <a:effectLst/>
                <a:latin typeface="Helvetica" pitchFamily="2" charset="0"/>
              </a:rPr>
              <a:t> information </a:t>
            </a:r>
            <a:r>
              <a:rPr lang="it-IT" dirty="0" err="1">
                <a:solidFill>
                  <a:srgbClr val="000000"/>
                </a:solidFill>
                <a:effectLst/>
                <a:latin typeface="Helvetica" pitchFamily="2" charset="0"/>
              </a:rPr>
              <a:t>during</a:t>
            </a:r>
            <a:r>
              <a:rPr lang="it-IT" dirty="0">
                <a:solidFill>
                  <a:srgbClr val="000000"/>
                </a:solidFill>
                <a:effectLst/>
                <a:latin typeface="Helvetica" pitchFamily="2" charset="0"/>
              </a:rPr>
              <a:t> </a:t>
            </a:r>
            <a:r>
              <a:rPr lang="it-IT" dirty="0" err="1">
                <a:solidFill>
                  <a:srgbClr val="000000"/>
                </a:solidFill>
                <a:effectLst/>
                <a:latin typeface="Helvetica" pitchFamily="2" charset="0"/>
              </a:rPr>
              <a:t>theconsult</a:t>
            </a:r>
            <a:r>
              <a:rPr lang="it-IT" dirty="0">
                <a:solidFill>
                  <a:srgbClr val="000000"/>
                </a:solidFill>
                <a:effectLst/>
                <a:latin typeface="Helvetica" pitchFamily="2" charset="0"/>
              </a:rPr>
              <a:t>, to </a:t>
            </a:r>
            <a:r>
              <a:rPr lang="it-IT" dirty="0" err="1">
                <a:solidFill>
                  <a:srgbClr val="000000"/>
                </a:solidFill>
                <a:effectLst/>
                <a:latin typeface="Helvetica" pitchFamily="2" charset="0"/>
              </a:rPr>
              <a:t>discuss</a:t>
            </a:r>
            <a:r>
              <a:rPr lang="it-IT" dirty="0">
                <a:solidFill>
                  <a:srgbClr val="000000"/>
                </a:solidFill>
                <a:effectLst/>
                <a:latin typeface="Helvetica" pitchFamily="2" charset="0"/>
              </a:rPr>
              <a:t> the in </a:t>
            </a:r>
            <a:r>
              <a:rPr lang="it-IT" dirty="0" err="1">
                <a:solidFill>
                  <a:srgbClr val="000000"/>
                </a:solidFill>
                <a:effectLst/>
                <a:latin typeface="Helvetica" pitchFamily="2" charset="0"/>
              </a:rPr>
              <a:t>uence</a:t>
            </a:r>
            <a:r>
              <a:rPr lang="it-IT" dirty="0">
                <a:solidFill>
                  <a:srgbClr val="000000"/>
                </a:solidFill>
                <a:effectLst/>
                <a:latin typeface="Helvetica" pitchFamily="2" charset="0"/>
              </a:rPr>
              <a:t> of surgery for </a:t>
            </a:r>
            <a:r>
              <a:rPr lang="it-IT" dirty="0" err="1">
                <a:solidFill>
                  <a:srgbClr val="000000"/>
                </a:solidFill>
                <a:effectLst/>
                <a:latin typeface="Helvetica" pitchFamily="2" charset="0"/>
              </a:rPr>
              <a:t>daily</a:t>
            </a:r>
            <a:r>
              <a:rPr lang="it-IT" dirty="0">
                <a:solidFill>
                  <a:srgbClr val="000000"/>
                </a:solidFill>
                <a:effectLst/>
                <a:latin typeface="Helvetica" pitchFamily="2" charset="0"/>
              </a:rPr>
              <a:t> life,</a:t>
            </a:r>
          </a:p>
          <a:p>
            <a:r>
              <a:rPr lang="it-IT" dirty="0">
                <a:solidFill>
                  <a:srgbClr val="000000"/>
                </a:solidFill>
                <a:effectLst/>
                <a:latin typeface="Helvetica" pitchFamily="2" charset="0"/>
              </a:rPr>
              <a:t>and to </a:t>
            </a:r>
            <a:r>
              <a:rPr lang="it-IT" dirty="0" err="1">
                <a:solidFill>
                  <a:srgbClr val="000000"/>
                </a:solidFill>
                <a:effectLst/>
                <a:latin typeface="Helvetica" pitchFamily="2" charset="0"/>
              </a:rPr>
              <a:t>approach</a:t>
            </a:r>
            <a:r>
              <a:rPr lang="it-IT" dirty="0">
                <a:solidFill>
                  <a:srgbClr val="000000"/>
                </a:solidFill>
                <a:effectLst/>
                <a:latin typeface="Helvetica" pitchFamily="2" charset="0"/>
              </a:rPr>
              <a:t> </a:t>
            </a:r>
            <a:r>
              <a:rPr lang="it-IT" dirty="0" err="1">
                <a:solidFill>
                  <a:srgbClr val="000000"/>
                </a:solidFill>
                <a:effectLst/>
                <a:latin typeface="Helvetica" pitchFamily="2" charset="0"/>
              </a:rPr>
              <a:t>them</a:t>
            </a:r>
            <a:r>
              <a:rPr lang="it-IT" dirty="0">
                <a:solidFill>
                  <a:srgbClr val="000000"/>
                </a:solidFill>
                <a:effectLst/>
                <a:latin typeface="Helvetica" pitchFamily="2" charset="0"/>
              </a:rPr>
              <a:t> </a:t>
            </a:r>
            <a:r>
              <a:rPr lang="it-IT" dirty="0" err="1">
                <a:solidFill>
                  <a:srgbClr val="000000"/>
                </a:solidFill>
                <a:effectLst/>
                <a:latin typeface="Helvetica" pitchFamily="2" charset="0"/>
              </a:rPr>
              <a:t>as</a:t>
            </a:r>
            <a:r>
              <a:rPr lang="it-IT" dirty="0">
                <a:solidFill>
                  <a:srgbClr val="000000"/>
                </a:solidFill>
                <a:effectLst/>
                <a:latin typeface="Helvetica" pitchFamily="2" charset="0"/>
              </a:rPr>
              <a:t> </a:t>
            </a:r>
            <a:r>
              <a:rPr lang="it-IT" dirty="0" err="1">
                <a:solidFill>
                  <a:srgbClr val="000000"/>
                </a:solidFill>
                <a:effectLst/>
                <a:latin typeface="Helvetica" pitchFamily="2" charset="0"/>
              </a:rPr>
              <a:t>individuals</a:t>
            </a:r>
            <a:r>
              <a:rPr lang="it-IT" dirty="0">
                <a:solidFill>
                  <a:srgbClr val="000000"/>
                </a:solidFill>
                <a:effectLst/>
                <a:latin typeface="Helvetica" pitchFamily="2" charset="0"/>
              </a:rPr>
              <a:t>.</a:t>
            </a:r>
          </a:p>
        </p:txBody>
      </p:sp>
    </p:spTree>
    <p:extLst>
      <p:ext uri="{BB962C8B-B14F-4D97-AF65-F5344CB8AC3E}">
        <p14:creationId xmlns:p14="http://schemas.microsoft.com/office/powerpoint/2010/main" val="4224812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88020C3-8B71-E25C-7804-DC94834D5BA7}"/>
              </a:ext>
            </a:extLst>
          </p:cNvPr>
          <p:cNvSpPr txBox="1"/>
          <p:nvPr/>
        </p:nvSpPr>
        <p:spPr>
          <a:xfrm>
            <a:off x="0" y="0"/>
            <a:ext cx="6096000" cy="3970318"/>
          </a:xfrm>
          <a:prstGeom prst="rect">
            <a:avLst/>
          </a:prstGeom>
          <a:noFill/>
        </p:spPr>
        <p:txBody>
          <a:bodyPr wrap="square">
            <a:spAutoFit/>
          </a:bodyPr>
          <a:lstStyle/>
          <a:p>
            <a:r>
              <a:rPr lang="en-US" sz="1800" b="1" dirty="0">
                <a:solidFill>
                  <a:srgbClr val="111111"/>
                </a:solidFill>
                <a:effectLst/>
                <a:latin typeface="Calibri" panose="020F0502020204030204" pitchFamily="34" charset="0"/>
                <a:ea typeface="Times New Roman" panose="02020603050405020304" pitchFamily="18" charset="0"/>
              </a:rPr>
              <a:t>IFSO Update Position Statement on One Anastomosis Gastric Bypass (OAGB). </a:t>
            </a:r>
            <a:r>
              <a:rPr lang="en-US" sz="1800" b="1" dirty="0">
                <a:effectLst/>
                <a:latin typeface="Calibri" panose="020F0502020204030204" pitchFamily="34" charset="0"/>
                <a:ea typeface="Times New Roman" panose="02020603050405020304" pitchFamily="18" charset="0"/>
              </a:rPr>
              <a:t>Obesity Surgery (2021) 31:3251–3278</a:t>
            </a:r>
            <a:r>
              <a:rPr lang="en-US" sz="800" dirty="0">
                <a:effectLst/>
                <a:latin typeface="MyriadProUnicSemiCondensed"/>
                <a:ea typeface="Times New Roman" panose="02020603050405020304" pitchFamily="18" charset="0"/>
              </a:rPr>
              <a:t> </a:t>
            </a:r>
            <a:endParaRPr lang="it-IT" sz="1200" dirty="0">
              <a:effectLst/>
              <a:latin typeface="Times New Roman" panose="02020603050405020304" pitchFamily="18" charset="0"/>
              <a:ea typeface="Times New Roman" panose="02020603050405020304" pitchFamily="18" charset="0"/>
            </a:endParaRPr>
          </a:p>
          <a:p>
            <a:r>
              <a:rPr lang="en-US" sz="1800" dirty="0">
                <a:solidFill>
                  <a:srgbClr val="111111"/>
                </a:solidFill>
                <a:effectLst/>
                <a:latin typeface="Calibri" panose="020F0502020204030204" pitchFamily="34" charset="0"/>
                <a:ea typeface="Times New Roman" panose="02020603050405020304" pitchFamily="18" charset="0"/>
              </a:rPr>
              <a:t>pouch length, i.e., 20 cm (n=180) [</a:t>
            </a:r>
            <a:r>
              <a:rPr lang="en-US" sz="1800" dirty="0">
                <a:solidFill>
                  <a:srgbClr val="0000FF"/>
                </a:solidFill>
                <a:effectLst/>
                <a:latin typeface="Calibri" panose="020F0502020204030204" pitchFamily="34" charset="0"/>
                <a:ea typeface="Times New Roman" panose="02020603050405020304" pitchFamily="18" charset="0"/>
              </a:rPr>
              <a:t>109</a:t>
            </a:r>
            <a:r>
              <a:rPr lang="en-US" sz="1800" dirty="0">
                <a:solidFill>
                  <a:srgbClr val="111111"/>
                </a:solidFill>
                <a:effectLst/>
                <a:latin typeface="Calibri" panose="020F0502020204030204" pitchFamily="34" charset="0"/>
                <a:ea typeface="Times New Roman" panose="02020603050405020304" pitchFamily="18" charset="0"/>
              </a:rPr>
              <a:t>], and the other in terms of pouch volume, i.e., 50–60 cc. </a:t>
            </a:r>
            <a:endParaRPr lang="it-IT" sz="1200" dirty="0">
              <a:effectLst/>
              <a:latin typeface="Times New Roman" panose="02020603050405020304" pitchFamily="18" charset="0"/>
              <a:ea typeface="Times New Roman" panose="02020603050405020304" pitchFamily="18" charset="0"/>
            </a:endParaRPr>
          </a:p>
          <a:p>
            <a:r>
              <a:rPr lang="en-US" sz="1800" dirty="0">
                <a:solidFill>
                  <a:srgbClr val="111111"/>
                </a:solidFill>
                <a:effectLst/>
                <a:latin typeface="AdvTT3713a231"/>
                <a:ea typeface="Times New Roman" panose="02020603050405020304" pitchFamily="18" charset="0"/>
              </a:rPr>
              <a:t>including 3 RCTs [</a:t>
            </a:r>
            <a:r>
              <a:rPr lang="en-US" sz="1800" dirty="0">
                <a:solidFill>
                  <a:srgbClr val="0000FF"/>
                </a:solidFill>
                <a:effectLst/>
                <a:latin typeface="AdvTT3713a231"/>
                <a:ea typeface="Times New Roman" panose="02020603050405020304" pitchFamily="18" charset="0"/>
              </a:rPr>
              <a:t>34</a:t>
            </a:r>
            <a:r>
              <a:rPr lang="en-US" sz="1800" dirty="0">
                <a:solidFill>
                  <a:srgbClr val="111111"/>
                </a:solidFill>
                <a:effectLst/>
                <a:latin typeface="AdvTT3713a231"/>
                <a:ea typeface="Times New Roman" panose="02020603050405020304" pitchFamily="18" charset="0"/>
              </a:rPr>
              <a:t>, </a:t>
            </a:r>
            <a:r>
              <a:rPr lang="en-US" sz="1800" dirty="0">
                <a:solidFill>
                  <a:srgbClr val="0000FF"/>
                </a:solidFill>
                <a:effectLst/>
                <a:latin typeface="AdvTT3713a231"/>
                <a:ea typeface="Times New Roman" panose="02020603050405020304" pitchFamily="18" charset="0"/>
              </a:rPr>
              <a:t>40</a:t>
            </a:r>
            <a:r>
              <a:rPr lang="en-US" sz="1800" dirty="0">
                <a:solidFill>
                  <a:srgbClr val="111111"/>
                </a:solidFill>
                <a:effectLst/>
                <a:latin typeface="AdvTT3713a231"/>
                <a:ea typeface="Times New Roman" panose="02020603050405020304" pitchFamily="18" charset="0"/>
              </a:rPr>
              <a:t>, </a:t>
            </a:r>
            <a:r>
              <a:rPr lang="en-US" sz="1800" dirty="0">
                <a:solidFill>
                  <a:srgbClr val="0000FF"/>
                </a:solidFill>
                <a:effectLst/>
                <a:latin typeface="AdvTT3713a231"/>
                <a:ea typeface="Times New Roman" panose="02020603050405020304" pitchFamily="18" charset="0"/>
              </a:rPr>
              <a:t>109</a:t>
            </a:r>
            <a:r>
              <a:rPr lang="en-US" sz="1800" dirty="0">
                <a:solidFill>
                  <a:srgbClr val="111111"/>
                </a:solidFill>
                <a:effectLst/>
                <a:latin typeface="AdvTT3713a231"/>
                <a:ea typeface="Times New Roman" panose="02020603050405020304" pitchFamily="18" charset="0"/>
              </a:rPr>
              <a:t>]. In the RCTs, the length of the BPL was 200 cm in 227 patients [</a:t>
            </a:r>
            <a:r>
              <a:rPr lang="en-US" sz="1800" dirty="0">
                <a:solidFill>
                  <a:srgbClr val="0000FF"/>
                </a:solidFill>
                <a:effectLst/>
                <a:latin typeface="AdvTT3713a231"/>
                <a:ea typeface="Times New Roman" panose="02020603050405020304" pitchFamily="18" charset="0"/>
              </a:rPr>
              <a:t>34</a:t>
            </a:r>
            <a:r>
              <a:rPr lang="en-US" sz="1800" dirty="0">
                <a:solidFill>
                  <a:srgbClr val="111111"/>
                </a:solidFill>
                <a:effectLst/>
                <a:latin typeface="AdvTT3713a231"/>
                <a:ea typeface="Times New Roman" panose="02020603050405020304" pitchFamily="18" charset="0"/>
              </a:rPr>
              <a:t>, </a:t>
            </a:r>
            <a:r>
              <a:rPr lang="en-US" sz="1800" dirty="0">
                <a:solidFill>
                  <a:srgbClr val="0000FF"/>
                </a:solidFill>
                <a:effectLst/>
                <a:latin typeface="AdvTT3713a231"/>
                <a:ea typeface="Times New Roman" panose="02020603050405020304" pitchFamily="18" charset="0"/>
              </a:rPr>
              <a:t>109</a:t>
            </a:r>
            <a:r>
              <a:rPr lang="en-US" sz="1800" dirty="0">
                <a:solidFill>
                  <a:srgbClr val="111111"/>
                </a:solidFill>
                <a:effectLst/>
                <a:latin typeface="AdvTT3713a231"/>
                <a:ea typeface="Times New Roman" panose="02020603050405020304" pitchFamily="18" charset="0"/>
              </a:rPr>
              <a:t>], 150 to 180 cm in 101 individuals. In the remaining literature there is no homogeneity regarding this item. </a:t>
            </a:r>
            <a:endParaRPr lang="it-IT" sz="1200" dirty="0">
              <a:effectLst/>
              <a:latin typeface="Times New Roman" panose="02020603050405020304" pitchFamily="18" charset="0"/>
              <a:ea typeface="Times New Roman" panose="02020603050405020304" pitchFamily="18" charset="0"/>
            </a:endParaRPr>
          </a:p>
          <a:p>
            <a:r>
              <a:rPr lang="en-US" sz="1800" dirty="0">
                <a:solidFill>
                  <a:srgbClr val="111111"/>
                </a:solidFill>
                <a:effectLst/>
                <a:latin typeface="AdvTT3713a231"/>
                <a:ea typeface="Times New Roman" panose="02020603050405020304" pitchFamily="18" charset="0"/>
                <a:cs typeface="Times New Roman" panose="02020603050405020304" pitchFamily="18" charset="0"/>
              </a:rPr>
              <a:t>Given the short- term nutritional outcomes and the anatomical changes that are made with this operation, it will be important in the future to document the risk of protein malnutrition, anemia and hypovitaminosis. On the basis of current knowledge, the impact of factors such as the BPL length and patient starting BMI will be important variables to consider. </a:t>
            </a:r>
            <a:endParaRPr lang="en-US" dirty="0"/>
          </a:p>
        </p:txBody>
      </p:sp>
    </p:spTree>
    <p:extLst>
      <p:ext uri="{BB962C8B-B14F-4D97-AF65-F5344CB8AC3E}">
        <p14:creationId xmlns:p14="http://schemas.microsoft.com/office/powerpoint/2010/main" val="891028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C26C662-7F94-3650-B203-D85DEBA99075}"/>
              </a:ext>
            </a:extLst>
          </p:cNvPr>
          <p:cNvSpPr txBox="1"/>
          <p:nvPr/>
        </p:nvSpPr>
        <p:spPr>
          <a:xfrm>
            <a:off x="0" y="20041"/>
            <a:ext cx="6140368" cy="3293209"/>
          </a:xfrm>
          <a:prstGeom prst="rect">
            <a:avLst/>
          </a:prstGeom>
          <a:noFill/>
        </p:spPr>
        <p:txBody>
          <a:bodyPr wrap="square">
            <a:spAutoFit/>
          </a:bodyPr>
          <a:lstStyle/>
          <a:p>
            <a:r>
              <a:rPr lang="en-US" sz="1800" dirty="0" err="1">
                <a:solidFill>
                  <a:srgbClr val="5B616B"/>
                </a:solidFill>
                <a:effectLst/>
                <a:latin typeface="Segoe UI" panose="020B0502040204020203" pitchFamily="34" charset="0"/>
                <a:ea typeface="Times New Roman" panose="02020603050405020304" pitchFamily="18" charset="0"/>
                <a:cs typeface="Times New Roman" panose="02020603050405020304" pitchFamily="18" charset="0"/>
              </a:rPr>
              <a:t>Obes</a:t>
            </a:r>
            <a:r>
              <a:rPr lang="en-US" sz="1800" dirty="0">
                <a:solidFill>
                  <a:srgbClr val="5B616B"/>
                </a:solidFill>
                <a:effectLst/>
                <a:latin typeface="Segoe UI" panose="020B0502040204020203" pitchFamily="34" charset="0"/>
                <a:ea typeface="Times New Roman" panose="02020603050405020304" pitchFamily="18" charset="0"/>
                <a:cs typeface="Times New Roman" panose="02020603050405020304" pitchFamily="18" charset="0"/>
              </a:rPr>
              <a:t> Surg 2023 Jan;33(1):219-223.</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b="1" kern="1800" dirty="0">
                <a:solidFill>
                  <a:srgbClr val="212121"/>
                </a:solidFill>
                <a:effectLst/>
                <a:latin typeface="Merriweather" pitchFamily="2" charset="77"/>
                <a:ea typeface="Times New Roman" panose="02020603050405020304" pitchFamily="18" charset="0"/>
                <a:cs typeface="Times New Roman" panose="02020603050405020304" pitchFamily="18" charset="0"/>
              </a:rPr>
              <a:t>Frequency of Short- vs Long-Term Reporting of Bariatric Surgery Outcomes</a:t>
            </a:r>
          </a:p>
          <a:p>
            <a:r>
              <a:rPr lang="en-US" sz="1800" dirty="0">
                <a:effectLst/>
                <a:latin typeface="STIX" panose="02020603050405020304" pitchFamily="18" charset="0"/>
                <a:ea typeface="Calibri" panose="020F0502020204030204" pitchFamily="34" charset="0"/>
                <a:cs typeface="Times New Roman" panose="02020603050405020304" pitchFamily="18" charset="0"/>
              </a:rPr>
              <a:t>It is mostly beyond the 2-year period after surgery that factors like weight loss stabilization, weight loss failure, weight regain, or re-emergence of comorbidities become apparent. With the rise in numbers of different bariatric surgical techniques, long-term outcomes are crucial in identifying the long-term effects of these. The collected data was </a:t>
            </a:r>
            <a:r>
              <a:rPr lang="en-US" sz="1800" dirty="0" err="1">
                <a:effectLst/>
                <a:latin typeface="STIX" panose="02020603050405020304" pitchFamily="18" charset="0"/>
                <a:ea typeface="Calibri" panose="020F0502020204030204" pitchFamily="34" charset="0"/>
                <a:cs typeface="Times New Roman" panose="02020603050405020304" pitchFamily="18" charset="0"/>
              </a:rPr>
              <a:t>categorised</a:t>
            </a:r>
            <a:r>
              <a:rPr lang="en-US" sz="1800" dirty="0">
                <a:effectLst/>
                <a:latin typeface="STIX" panose="02020603050405020304" pitchFamily="18" charset="0"/>
                <a:ea typeface="Calibri" panose="020F0502020204030204" pitchFamily="34" charset="0"/>
                <a:cs typeface="Times New Roman" panose="02020603050405020304" pitchFamily="18" charset="0"/>
              </a:rPr>
              <a:t> for further analysis into short-term (&lt; 3 years), medium-term (≥ 3 and &lt; 5 years), and long-term (≥ 5 years) as per ASMBS reporting guidance.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A1EE7FA1-7FCC-2848-28E1-A4EFA1951010}"/>
              </a:ext>
            </a:extLst>
          </p:cNvPr>
          <p:cNvSpPr txBox="1"/>
          <p:nvPr/>
        </p:nvSpPr>
        <p:spPr>
          <a:xfrm>
            <a:off x="11574" y="3313250"/>
            <a:ext cx="6128794" cy="1877437"/>
          </a:xfrm>
          <a:prstGeom prst="rect">
            <a:avLst/>
          </a:prstGeom>
          <a:noFill/>
        </p:spPr>
        <p:txBody>
          <a:bodyPr wrap="square">
            <a:spAutoFit/>
          </a:bodyPr>
          <a:lstStyle/>
          <a:p>
            <a:r>
              <a:rPr lang="en-US" sz="1800" b="1" dirty="0">
                <a:effectLst/>
                <a:latin typeface="AdvOTd40fda3b.B"/>
                <a:ea typeface="Times New Roman" panose="02020603050405020304" pitchFamily="18" charset="0"/>
              </a:rPr>
              <a:t>Making sense of gastric/intestinal bypass surgeries: forget the name and remember the degree of restriction and malabsorption the surgeries provide </a:t>
            </a:r>
            <a:endParaRPr lang="it-IT" sz="1200" dirty="0">
              <a:effectLst/>
              <a:latin typeface="Times New Roman" panose="02020603050405020304" pitchFamily="18" charset="0"/>
              <a:ea typeface="Times New Roman" panose="02020603050405020304" pitchFamily="18" charset="0"/>
            </a:endParaRPr>
          </a:p>
          <a:p>
            <a:r>
              <a:rPr lang="en-US" sz="800" dirty="0">
                <a:effectLst/>
                <a:latin typeface="AdvOT3c2d9f11"/>
                <a:ea typeface="Calibri" panose="020F0502020204030204" pitchFamily="34" charset="0"/>
                <a:cs typeface="Times New Roman" panose="02020603050405020304" pitchFamily="18" charset="0"/>
              </a:rPr>
              <a:t>Surgery for Obesity and Related Diseases 13 (2017) 716</a:t>
            </a:r>
            <a:r>
              <a:rPr lang="en-US" sz="800" dirty="0">
                <a:effectLst/>
                <a:latin typeface="AdvOT3c2d9f11+20"/>
                <a:ea typeface="Calibri" panose="020F0502020204030204" pitchFamily="34" charset="0"/>
                <a:cs typeface="Times New Roman" panose="02020603050405020304" pitchFamily="18" charset="0"/>
              </a:rPr>
              <a:t>–</a:t>
            </a:r>
            <a:r>
              <a:rPr lang="en-US" sz="800" dirty="0">
                <a:effectLst/>
                <a:latin typeface="AdvOT3c2d9f11"/>
                <a:ea typeface="Calibri" panose="020F0502020204030204" pitchFamily="34" charset="0"/>
                <a:cs typeface="Times New Roman" panose="02020603050405020304" pitchFamily="18" charset="0"/>
              </a:rPr>
              <a:t>719 </a:t>
            </a:r>
          </a:p>
          <a:p>
            <a:r>
              <a:rPr lang="en-US" sz="1800" dirty="0">
                <a:effectLst/>
                <a:latin typeface="AdvOT3c2d9f11"/>
                <a:ea typeface="Calibri" panose="020F0502020204030204" pitchFamily="34" charset="0"/>
                <a:cs typeface="Times New Roman" panose="02020603050405020304" pitchFamily="18" charset="0"/>
              </a:rPr>
              <a:t>the stomach size and limb length for these bariatric surgeries make it dif</a:t>
            </a:r>
            <a:r>
              <a:rPr lang="en-US" sz="1800" dirty="0">
                <a:effectLst/>
                <a:latin typeface="AdvOT3c2d9f11+fb"/>
                <a:ea typeface="Calibri" panose="020F0502020204030204" pitchFamily="34" charset="0"/>
                <a:cs typeface="Times New Roman" panose="02020603050405020304" pitchFamily="18" charset="0"/>
              </a:rPr>
              <a:t>fi</a:t>
            </a:r>
            <a:r>
              <a:rPr lang="en-US" sz="1800" dirty="0">
                <a:effectLst/>
                <a:latin typeface="AdvOT3c2d9f11"/>
                <a:ea typeface="Calibri" panose="020F0502020204030204" pitchFamily="34" charset="0"/>
                <a:cs typeface="Times New Roman" panose="02020603050405020304" pitchFamily="18" charset="0"/>
              </a:rPr>
              <a:t>cult to judge whether they are restrictive or malabsorptive in nature.</a:t>
            </a:r>
            <a:r>
              <a:rPr lang="it-IT" dirty="0">
                <a:effectLst/>
              </a:rPr>
              <a:t> </a:t>
            </a:r>
            <a:endParaRPr lang="en-US" dirty="0"/>
          </a:p>
        </p:txBody>
      </p:sp>
      <p:sp>
        <p:nvSpPr>
          <p:cNvPr id="7" name="CasellaDiTesto 6">
            <a:extLst>
              <a:ext uri="{FF2B5EF4-FFF2-40B4-BE49-F238E27FC236}">
                <a16:creationId xmlns:a16="http://schemas.microsoft.com/office/drawing/2014/main" id="{AAF45827-18F9-697E-ED53-EF30BA2FE3D3}"/>
              </a:ext>
            </a:extLst>
          </p:cNvPr>
          <p:cNvSpPr txBox="1"/>
          <p:nvPr/>
        </p:nvSpPr>
        <p:spPr>
          <a:xfrm>
            <a:off x="6070918" y="23193"/>
            <a:ext cx="6128794" cy="1723549"/>
          </a:xfrm>
          <a:prstGeom prst="rect">
            <a:avLst/>
          </a:prstGeom>
          <a:noFill/>
        </p:spPr>
        <p:txBody>
          <a:bodyPr wrap="square">
            <a:spAutoFit/>
          </a:bodyPr>
          <a:lstStyle/>
          <a:p>
            <a:r>
              <a:rPr lang="en-US" sz="2400" i="1" dirty="0">
                <a:effectLst/>
                <a:latin typeface="URWPalladioL"/>
                <a:ea typeface="Times New Roman" panose="02020603050405020304" pitchFamily="18" charset="0"/>
              </a:rPr>
              <a:t>Editorial </a:t>
            </a:r>
            <a:endParaRPr lang="it-IT" sz="3600" dirty="0">
              <a:effectLst/>
              <a:latin typeface="Times New Roman" panose="02020603050405020304" pitchFamily="18" charset="0"/>
              <a:ea typeface="Times New Roman" panose="02020603050405020304" pitchFamily="18" charset="0"/>
            </a:endParaRPr>
          </a:p>
          <a:p>
            <a:r>
              <a:rPr lang="en-US" sz="1400" b="1" dirty="0">
                <a:effectLst/>
                <a:latin typeface="URWPalladioL"/>
                <a:ea typeface="Times New Roman" panose="02020603050405020304" pitchFamily="18" charset="0"/>
              </a:rPr>
              <a:t>Precision Bariatric/Metabolic Medicine and Surgery </a:t>
            </a:r>
            <a:r>
              <a:rPr lang="en-US" sz="1400" dirty="0">
                <a:effectLst/>
                <a:latin typeface="URWPalladioL"/>
                <a:ea typeface="Times New Roman" panose="02020603050405020304" pitchFamily="18" charset="0"/>
              </a:rPr>
              <a:t>Precision Bariatric/Metabolic Medicine and Surgery. </a:t>
            </a:r>
            <a:r>
              <a:rPr lang="en-US" sz="1400" i="1" dirty="0">
                <a:effectLst/>
                <a:latin typeface="URWPalladioL"/>
                <a:ea typeface="Times New Roman" panose="02020603050405020304" pitchFamily="18" charset="0"/>
              </a:rPr>
              <a:t>J. Clin. Med. </a:t>
            </a:r>
            <a:r>
              <a:rPr lang="en-US" sz="1400" b="1" dirty="0">
                <a:effectLst/>
                <a:latin typeface="URWPalladioL"/>
                <a:ea typeface="Times New Roman" panose="02020603050405020304" pitchFamily="18" charset="0"/>
              </a:rPr>
              <a:t>2023</a:t>
            </a:r>
            <a:r>
              <a:rPr lang="en-US" sz="1400" dirty="0">
                <a:effectLst/>
                <a:latin typeface="URWPalladioL"/>
                <a:ea typeface="Times New Roman" panose="02020603050405020304" pitchFamily="18" charset="0"/>
              </a:rPr>
              <a:t>, </a:t>
            </a:r>
          </a:p>
          <a:p>
            <a:r>
              <a:rPr lang="en-US" sz="1800" dirty="0">
                <a:effectLst/>
                <a:latin typeface="URWPalladioL"/>
                <a:ea typeface="Calibri" panose="020F0502020204030204" pitchFamily="34" charset="0"/>
                <a:cs typeface="Times New Roman" panose="02020603050405020304" pitchFamily="18" charset="0"/>
              </a:rPr>
              <a:t>Recently pharmacological treatments for obesity have emerged. </a:t>
            </a:r>
            <a:endParaRPr lang="en-US" sz="1400" dirty="0">
              <a:latin typeface="URWPalladioL"/>
              <a:ea typeface="Calibri" panose="020F0502020204030204" pitchFamily="34" charset="0"/>
              <a:cs typeface="Times New Roman" panose="02020603050405020304" pitchFamily="18" charset="0"/>
            </a:endParaRPr>
          </a:p>
          <a:p>
            <a:r>
              <a:rPr lang="en-US" sz="1800" dirty="0">
                <a:effectLst/>
                <a:latin typeface="URWPalladioL"/>
                <a:ea typeface="Calibri" panose="020F0502020204030204" pitchFamily="34" charset="0"/>
                <a:cs typeface="Times New Roman" panose="02020603050405020304" pitchFamily="18" charset="0"/>
              </a:rPr>
              <a:t>Bariatricians should also rethink bariatric patient care pathways and, more specifically, postoperative follow-up.</a:t>
            </a:r>
            <a:r>
              <a:rPr lang="it-IT" sz="1400" dirty="0">
                <a:effectLst/>
              </a:rPr>
              <a:t> </a:t>
            </a:r>
            <a:endParaRPr lang="it-IT" sz="1400" dirty="0">
              <a:effectLst/>
              <a:latin typeface="Times New Roman" panose="02020603050405020304" pitchFamily="18" charset="0"/>
              <a:ea typeface="Times New Roman" panose="02020603050405020304" pitchFamily="18" charset="0"/>
            </a:endParaRPr>
          </a:p>
        </p:txBody>
      </p:sp>
      <p:sp>
        <p:nvSpPr>
          <p:cNvPr id="9" name="CasellaDiTesto 8">
            <a:extLst>
              <a:ext uri="{FF2B5EF4-FFF2-40B4-BE49-F238E27FC236}">
                <a16:creationId xmlns:a16="http://schemas.microsoft.com/office/drawing/2014/main" id="{BD10A502-F659-567A-4E81-26EC1F500CA6}"/>
              </a:ext>
            </a:extLst>
          </p:cNvPr>
          <p:cNvSpPr txBox="1"/>
          <p:nvPr/>
        </p:nvSpPr>
        <p:spPr>
          <a:xfrm>
            <a:off x="6082494" y="1883664"/>
            <a:ext cx="6175092" cy="2185214"/>
          </a:xfrm>
          <a:prstGeom prst="rect">
            <a:avLst/>
          </a:prstGeom>
          <a:noFill/>
        </p:spPr>
        <p:txBody>
          <a:bodyPr wrap="square">
            <a:spAutoFit/>
          </a:bodyPr>
          <a:lstStyle/>
          <a:p>
            <a:r>
              <a:rPr lang="en-US" sz="1800" b="1" dirty="0">
                <a:effectLst/>
                <a:latin typeface="MyriadPro"/>
                <a:ea typeface="Times New Roman" panose="02020603050405020304" pitchFamily="18" charset="0"/>
              </a:rPr>
              <a:t>The impact of patient‐reported outcomes on loss to follow‐up care after bariatric surgery </a:t>
            </a:r>
            <a:r>
              <a:rPr lang="en-US" sz="1000" b="1" dirty="0">
                <a:effectLst/>
                <a:latin typeface="MyriadPro"/>
                <a:ea typeface="Times New Roman" panose="02020603050405020304" pitchFamily="18" charset="0"/>
              </a:rPr>
              <a:t>Surgical Endoscopy </a:t>
            </a:r>
            <a:r>
              <a:rPr lang="en-US" sz="1000" b="1" dirty="0">
                <a:effectLst/>
                <a:latin typeface="MyriadPro"/>
                <a:ea typeface="Times New Roman" panose="02020603050405020304" pitchFamily="18" charset="0"/>
                <a:hlinkClick r:id="rId2"/>
              </a:rPr>
              <a:t>https://doi.org/10.1007/s00464-021-08352-x</a:t>
            </a:r>
            <a:endParaRPr lang="en-US" sz="1000" b="1" dirty="0">
              <a:effectLst/>
              <a:latin typeface="MyriadPro"/>
              <a:ea typeface="Times New Roman" panose="02020603050405020304" pitchFamily="18" charset="0"/>
            </a:endParaRPr>
          </a:p>
          <a:p>
            <a:r>
              <a:rPr lang="en-US" sz="1800" dirty="0">
                <a:effectLst/>
                <a:latin typeface="STIX" panose="02020603050405020304" pitchFamily="18" charset="0"/>
                <a:ea typeface="Times New Roman" panose="02020603050405020304" pitchFamily="18" charset="0"/>
              </a:rPr>
              <a:t>fewer than 10% continue to have follow-up within 10 years of surgery [</a:t>
            </a:r>
            <a:r>
              <a:rPr lang="en-US" sz="1800" dirty="0">
                <a:solidFill>
                  <a:srgbClr val="0000FF"/>
                </a:solidFill>
                <a:effectLst/>
                <a:latin typeface="STIX" panose="02020603050405020304" pitchFamily="18" charset="0"/>
                <a:ea typeface="Times New Roman" panose="02020603050405020304" pitchFamily="18" charset="0"/>
              </a:rPr>
              <a:t>4</a:t>
            </a:r>
            <a:r>
              <a:rPr lang="en-US" sz="1800" dirty="0">
                <a:effectLst/>
                <a:latin typeface="STIX" panose="02020603050405020304" pitchFamily="18" charset="0"/>
                <a:ea typeface="Times New Roman" panose="02020603050405020304" pitchFamily="18" charset="0"/>
              </a:rPr>
              <a:t>–</a:t>
            </a:r>
            <a:r>
              <a:rPr lang="en-US" sz="1800" dirty="0">
                <a:solidFill>
                  <a:srgbClr val="0000FF"/>
                </a:solidFill>
                <a:effectLst/>
                <a:latin typeface="STIX" panose="02020603050405020304" pitchFamily="18" charset="0"/>
                <a:ea typeface="Times New Roman" panose="02020603050405020304" pitchFamily="18" charset="0"/>
              </a:rPr>
              <a:t>8</a:t>
            </a:r>
            <a:r>
              <a:rPr lang="en-US" sz="1800" dirty="0">
                <a:effectLst/>
                <a:latin typeface="STIX" panose="02020603050405020304" pitchFamily="18" charset="0"/>
                <a:ea typeface="Times New Roman" panose="02020603050405020304" pitchFamily="18" charset="0"/>
              </a:rPr>
              <a:t>]. Nationwide loss to follow-up is a problem that plagues both bariatric patient care and research efforts designed to study the long-term efficacy of these procedures [</a:t>
            </a:r>
            <a:r>
              <a:rPr lang="en-US" sz="1800" dirty="0">
                <a:solidFill>
                  <a:srgbClr val="0000FF"/>
                </a:solidFill>
                <a:effectLst/>
                <a:latin typeface="STIX" panose="02020603050405020304" pitchFamily="18" charset="0"/>
                <a:ea typeface="Times New Roman" panose="02020603050405020304" pitchFamily="18" charset="0"/>
              </a:rPr>
              <a:t>9</a:t>
            </a:r>
            <a:r>
              <a:rPr lang="en-US" sz="1800" dirty="0">
                <a:effectLst/>
                <a:latin typeface="STIX" panose="02020603050405020304" pitchFamily="18" charset="0"/>
                <a:ea typeface="Times New Roman" panose="02020603050405020304" pitchFamily="18" charset="0"/>
              </a:rPr>
              <a:t>]. </a:t>
            </a:r>
            <a:endParaRPr lang="it-IT" sz="1800" dirty="0">
              <a:effectLst/>
              <a:latin typeface="Times New Roman" panose="02020603050405020304" pitchFamily="18" charset="0"/>
              <a:ea typeface="Times New Roman" panose="02020603050405020304" pitchFamily="18" charset="0"/>
            </a:endParaRPr>
          </a:p>
          <a:p>
            <a:r>
              <a:rPr lang="en-US" sz="1000" b="1" dirty="0">
                <a:effectLst/>
                <a:latin typeface="MyriadPro"/>
                <a:ea typeface="Times New Roman" panose="02020603050405020304" pitchFamily="18" charset="0"/>
              </a:rPr>
              <a:t> </a:t>
            </a:r>
            <a:endParaRPr lang="it-IT"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99539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724E570-7C4F-DD27-4861-7E7679008E8C}"/>
              </a:ext>
            </a:extLst>
          </p:cNvPr>
          <p:cNvSpPr txBox="1"/>
          <p:nvPr/>
        </p:nvSpPr>
        <p:spPr>
          <a:xfrm>
            <a:off x="0" y="452338"/>
            <a:ext cx="6099858" cy="1661993"/>
          </a:xfrm>
          <a:prstGeom prst="rect">
            <a:avLst/>
          </a:prstGeom>
          <a:noFill/>
        </p:spPr>
        <p:txBody>
          <a:bodyPr wrap="square">
            <a:spAutoFit/>
          </a:bodyPr>
          <a:lstStyle/>
          <a:p>
            <a:r>
              <a:rPr lang="en-US" sz="1800" b="1" dirty="0">
                <a:effectLst/>
                <a:latin typeface="AdvPSA336"/>
                <a:ea typeface="Times New Roman" panose="02020603050405020304" pitchFamily="18" charset="0"/>
              </a:rPr>
              <a:t>Emerging Procedures in Bariatric Metabolic Surgery </a:t>
            </a:r>
            <a:r>
              <a:rPr lang="en-US" sz="1800" b="1" dirty="0">
                <a:effectLst/>
                <a:latin typeface="AdvPSA334"/>
                <a:ea typeface="Times New Roman" panose="02020603050405020304" pitchFamily="18" charset="0"/>
              </a:rPr>
              <a:t>Surg Clin N Am 101 (2021) 335–353 </a:t>
            </a:r>
          </a:p>
          <a:p>
            <a:r>
              <a:rPr lang="en-US" sz="1800" dirty="0">
                <a:effectLst/>
                <a:latin typeface="AdvPSA183"/>
                <a:ea typeface="Times New Roman" panose="02020603050405020304" pitchFamily="18" charset="0"/>
              </a:rPr>
              <a:t>Each bariatric procedure should be identified by a single set of precise anatomic measurements that characterize its final anatomic reconfiguration standard </a:t>
            </a:r>
            <a:endParaRPr lang="it-IT" sz="1800" dirty="0">
              <a:effectLst/>
              <a:latin typeface="Times New Roman" panose="02020603050405020304" pitchFamily="18" charset="0"/>
              <a:ea typeface="Times New Roman" panose="02020603050405020304" pitchFamily="18" charset="0"/>
            </a:endParaRPr>
          </a:p>
          <a:p>
            <a:endParaRPr lang="it-IT" sz="1200" dirty="0">
              <a:effectLst/>
              <a:latin typeface="Times New Roman" panose="02020603050405020304" pitchFamily="18" charset="0"/>
              <a:ea typeface="Times New Roman" panose="02020603050405020304" pitchFamily="18" charset="0"/>
            </a:endParaRPr>
          </a:p>
        </p:txBody>
      </p:sp>
      <p:sp>
        <p:nvSpPr>
          <p:cNvPr id="6" name="CasellaDiTesto 5">
            <a:extLst>
              <a:ext uri="{FF2B5EF4-FFF2-40B4-BE49-F238E27FC236}">
                <a16:creationId xmlns:a16="http://schemas.microsoft.com/office/drawing/2014/main" id="{5CC56FB8-03F7-86B7-A8B6-891875DBAFE4}"/>
              </a:ext>
            </a:extLst>
          </p:cNvPr>
          <p:cNvSpPr txBox="1"/>
          <p:nvPr/>
        </p:nvSpPr>
        <p:spPr>
          <a:xfrm>
            <a:off x="6096000" y="375393"/>
            <a:ext cx="6099858" cy="3477875"/>
          </a:xfrm>
          <a:prstGeom prst="rect">
            <a:avLst/>
          </a:prstGeom>
          <a:noFill/>
        </p:spPr>
        <p:txBody>
          <a:bodyPr wrap="square">
            <a:spAutoFit/>
          </a:bodyPr>
          <a:lstStyle/>
          <a:p>
            <a:r>
              <a:rPr lang="en-US" sz="1800" b="1" dirty="0">
                <a:solidFill>
                  <a:srgbClr val="111111"/>
                </a:solidFill>
                <a:effectLst/>
                <a:latin typeface="NpvwhfAdvTT577c760c"/>
                <a:ea typeface="Times New Roman" panose="02020603050405020304" pitchFamily="18" charset="0"/>
                <a:cs typeface="Times New Roman" panose="02020603050405020304" pitchFamily="18" charset="0"/>
              </a:rPr>
              <a:t>Standardization of Bariatric Metabolic Procedures: World Consensus Meeting Statement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solidFill>
                  <a:srgbClr val="111111"/>
                </a:solidFill>
                <a:effectLst/>
                <a:latin typeface="CvvsbdAdvTTc488b0e6"/>
                <a:ea typeface="Times New Roman" panose="02020603050405020304" pitchFamily="18" charset="0"/>
                <a:cs typeface="Times New Roman" panose="02020603050405020304" pitchFamily="18" charset="0"/>
              </a:rPr>
              <a:t>Obesity Surgery </a:t>
            </a:r>
            <a:r>
              <a:rPr lang="en-US" sz="1100" dirty="0">
                <a:effectLst/>
                <a:latin typeface="CvvsbdAdvTTc488b0e6"/>
                <a:ea typeface="Times New Roman" panose="02020603050405020304" pitchFamily="18" charset="0"/>
                <a:cs typeface="Times New Roman" panose="02020603050405020304" pitchFamily="18" charset="0"/>
              </a:rPr>
              <a:t>(2019) 29 (Suppl 4):S309</a:t>
            </a:r>
            <a:r>
              <a:rPr lang="en-US" sz="1100" dirty="0">
                <a:effectLst/>
                <a:latin typeface="RsbymtAdvTTc488b0e6+20"/>
                <a:ea typeface="Times New Roman" panose="02020603050405020304" pitchFamily="18" charset="0"/>
                <a:cs typeface="Times New Roman" panose="02020603050405020304" pitchFamily="18" charset="0"/>
              </a:rPr>
              <a:t>–</a:t>
            </a:r>
            <a:r>
              <a:rPr lang="en-US" sz="1100" dirty="0">
                <a:effectLst/>
                <a:latin typeface="CvvsbdAdvTTc488b0e6"/>
                <a:ea typeface="Times New Roman" panose="02020603050405020304" pitchFamily="18" charset="0"/>
                <a:cs typeface="Times New Roman" panose="02020603050405020304" pitchFamily="18" charset="0"/>
              </a:rPr>
              <a:t>S345 </a:t>
            </a:r>
          </a:p>
          <a:p>
            <a:r>
              <a:rPr lang="en-US" sz="1800" dirty="0">
                <a:solidFill>
                  <a:srgbClr val="111111"/>
                </a:solidFill>
                <a:effectLst/>
                <a:latin typeface="VcrwfmAdvTT3713a231"/>
                <a:ea typeface="Times New Roman" panose="02020603050405020304" pitchFamily="18" charset="0"/>
              </a:rPr>
              <a:t>We are metabolic surgeons working in an era of evidence- based medicine. As surgical scientists, we must report a consistent technique in the international research literature to facilitate reproducibility and comparison of results. The best technique is the most effective and safe approach at a given time. They require that exact intraoperative measurements of the final anatomic configurations be agreed upon and consistently employed </a:t>
            </a:r>
            <a:r>
              <a:rPr lang="en-US" sz="1800" dirty="0">
                <a:solidFill>
                  <a:srgbClr val="111111"/>
                </a:solidFill>
                <a:effectLst/>
                <a:latin typeface="VcrwfmAdvTT3713a231"/>
                <a:ea typeface="Times New Roman" panose="02020603050405020304" pitchFamily="18" charset="0"/>
                <a:cs typeface="Times New Roman" panose="02020603050405020304" pitchFamily="18" charset="0"/>
              </a:rPr>
              <a:t>(e.g., limb lengths, orifice outlets)</a:t>
            </a:r>
            <a:r>
              <a:rPr lang="en-US" sz="1800" dirty="0">
                <a:solidFill>
                  <a:srgbClr val="111111"/>
                </a:solidFill>
                <a:effectLst/>
                <a:latin typeface="VcrwfmAdvTT3713a231"/>
                <a:ea typeface="Times New Roman" panose="02020603050405020304" pitchFamily="18" charset="0"/>
              </a:rPr>
              <a:t>. </a:t>
            </a:r>
            <a:endParaRPr lang="it-IT" sz="1800" dirty="0">
              <a:effectLst/>
              <a:latin typeface="Times New Roman" panose="02020603050405020304" pitchFamily="18" charset="0"/>
              <a:ea typeface="Times New Roman" panose="02020603050405020304" pitchFamily="18" charset="0"/>
            </a:endParaRPr>
          </a:p>
          <a:p>
            <a:endParaRPr lang="it-IT" sz="1800" dirty="0">
              <a:effectLst/>
              <a:latin typeface="Times New Roman" panose="02020603050405020304" pitchFamily="18" charset="0"/>
              <a:ea typeface="Times New Roman" panose="02020603050405020304" pitchFamily="18" charset="0"/>
            </a:endParaRPr>
          </a:p>
          <a:p>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B99F4C11-06E0-132B-BB21-97AD662BFBFD}"/>
              </a:ext>
            </a:extLst>
          </p:cNvPr>
          <p:cNvSpPr txBox="1"/>
          <p:nvPr/>
        </p:nvSpPr>
        <p:spPr>
          <a:xfrm>
            <a:off x="6096000" y="3891739"/>
            <a:ext cx="6128794" cy="1661993"/>
          </a:xfrm>
          <a:prstGeom prst="rect">
            <a:avLst/>
          </a:prstGeom>
          <a:noFill/>
        </p:spPr>
        <p:txBody>
          <a:bodyPr wrap="square">
            <a:spAutoFit/>
          </a:bodyPr>
          <a:lstStyle/>
          <a:p>
            <a:r>
              <a:rPr lang="en-US" sz="1800" b="1" dirty="0">
                <a:solidFill>
                  <a:srgbClr val="111111"/>
                </a:solidFill>
                <a:effectLst/>
                <a:latin typeface="VxlymfAdvTTb8864ccf.B"/>
                <a:ea typeface="Times New Roman" panose="02020603050405020304" pitchFamily="18" charset="0"/>
              </a:rPr>
              <a:t>Small Bowel Limb Lengths and Roux-en-Y Gastric Bypass: a Systematic Review </a:t>
            </a:r>
            <a:r>
              <a:rPr lang="en-US" sz="1200" dirty="0">
                <a:solidFill>
                  <a:srgbClr val="111111"/>
                </a:solidFill>
                <a:effectLst/>
                <a:latin typeface="Calibri" panose="020F0502020204030204" pitchFamily="34" charset="0"/>
                <a:ea typeface="Times New Roman" panose="02020603050405020304" pitchFamily="18" charset="0"/>
                <a:cs typeface="Times New Roman" panose="02020603050405020304" pitchFamily="18" charset="0"/>
              </a:rPr>
              <a:t>OBES SURG</a:t>
            </a:r>
            <a:br>
              <a:rPr lang="en-US" sz="1200" dirty="0">
                <a:solidFill>
                  <a:srgbClr val="11111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200" dirty="0">
                <a:solidFill>
                  <a:srgbClr val="111111"/>
                </a:solidFill>
                <a:effectLst/>
                <a:latin typeface="Calibri" panose="020F0502020204030204" pitchFamily="34" charset="0"/>
                <a:ea typeface="Times New Roman" panose="02020603050405020304" pitchFamily="18" charset="0"/>
                <a:cs typeface="Times New Roman" panose="02020603050405020304" pitchFamily="18" charset="0"/>
              </a:rPr>
              <a:t>DOI 10.1007/s11695-016-2050-2 </a:t>
            </a:r>
          </a:p>
          <a:p>
            <a:r>
              <a:rPr lang="en-US" sz="1800" dirty="0">
                <a:solidFill>
                  <a:srgbClr val="111111"/>
                </a:solidFill>
                <a:effectLst/>
                <a:latin typeface="Calibri" panose="020F0502020204030204" pitchFamily="34" charset="0"/>
                <a:ea typeface="Times New Roman" panose="02020603050405020304" pitchFamily="18" charset="0"/>
                <a:cs typeface="Times New Roman" panose="02020603050405020304" pitchFamily="18" charset="0"/>
              </a:rPr>
              <a:t>Reported lengths of BPL and AL varied widely from 10–250 to 35–250 cm, respectively, in a survey of 215 American bariatric surgeons </a:t>
            </a:r>
            <a:endParaRPr lang="it-IT" sz="1100" dirty="0">
              <a:effectLst/>
              <a:latin typeface="Times New Roman" panose="02020603050405020304" pitchFamily="18" charset="0"/>
              <a:ea typeface="Times New Roman" panose="02020603050405020304" pitchFamily="18" charset="0"/>
            </a:endParaRPr>
          </a:p>
        </p:txBody>
      </p:sp>
      <p:sp>
        <p:nvSpPr>
          <p:cNvPr id="10" name="CasellaDiTesto 9">
            <a:extLst>
              <a:ext uri="{FF2B5EF4-FFF2-40B4-BE49-F238E27FC236}">
                <a16:creationId xmlns:a16="http://schemas.microsoft.com/office/drawing/2014/main" id="{D71F75B4-F749-5C61-391E-18C7080AD1DD}"/>
              </a:ext>
            </a:extLst>
          </p:cNvPr>
          <p:cNvSpPr txBox="1"/>
          <p:nvPr/>
        </p:nvSpPr>
        <p:spPr>
          <a:xfrm>
            <a:off x="0" y="1905980"/>
            <a:ext cx="6140368" cy="2108269"/>
          </a:xfrm>
          <a:prstGeom prst="rect">
            <a:avLst/>
          </a:prstGeom>
          <a:noFill/>
        </p:spPr>
        <p:txBody>
          <a:bodyPr wrap="square">
            <a:spAutoFit/>
          </a:bodyPr>
          <a:lstStyle/>
          <a:p>
            <a:r>
              <a:rPr lang="en-US" sz="1800" b="1" dirty="0">
                <a:effectLst/>
                <a:latin typeface="NaomiSansEFNMedium"/>
                <a:ea typeface="Times New Roman" panose="02020603050405020304" pitchFamily="18" charset="0"/>
              </a:rPr>
              <a:t>Follow-up after bariatric surgery: are we effective enough? </a:t>
            </a:r>
            <a:r>
              <a:rPr lang="en-US" sz="1200" dirty="0" err="1">
                <a:effectLst/>
                <a:latin typeface="NaomiSansEFNLight"/>
                <a:ea typeface="Times New Roman" panose="02020603050405020304" pitchFamily="18" charset="0"/>
              </a:rPr>
              <a:t>Videosurgery</a:t>
            </a:r>
            <a:r>
              <a:rPr lang="en-US" sz="1200" dirty="0">
                <a:effectLst/>
                <a:latin typeface="NaomiSansEFNLight"/>
                <a:ea typeface="Times New Roman" panose="02020603050405020304" pitchFamily="18" charset="0"/>
              </a:rPr>
              <a:t> </a:t>
            </a:r>
            <a:r>
              <a:rPr lang="en-US" sz="1200" dirty="0" err="1">
                <a:effectLst/>
                <a:latin typeface="NaomiSansEFNLight"/>
                <a:ea typeface="Times New Roman" panose="02020603050405020304" pitchFamily="18" charset="0"/>
              </a:rPr>
              <a:t>Miniinv</a:t>
            </a:r>
            <a:r>
              <a:rPr lang="en-US" sz="1200" dirty="0">
                <a:effectLst/>
                <a:latin typeface="NaomiSansEFNLight"/>
                <a:ea typeface="Times New Roman" panose="02020603050405020304" pitchFamily="18" charset="0"/>
              </a:rPr>
              <a:t> 2022; 17 (2): 299–302</a:t>
            </a:r>
            <a:r>
              <a:rPr lang="en-US" sz="700" dirty="0">
                <a:effectLst/>
                <a:latin typeface="NaomiSansEFNLight"/>
                <a:ea typeface="Times New Roman" panose="02020603050405020304" pitchFamily="18" charset="0"/>
              </a:rPr>
              <a:t> </a:t>
            </a:r>
          </a:p>
          <a:p>
            <a:r>
              <a:rPr lang="en-US" sz="1800" dirty="0">
                <a:effectLst/>
                <a:latin typeface="NaomiSansEFNLight"/>
                <a:ea typeface="Times New Roman" panose="02020603050405020304" pitchFamily="18" charset="0"/>
              </a:rPr>
              <a:t>Although these values are highly unsatisfactory in the 1-year follow-up, they get worse on a 2-year basis because less than 1 in 10 patients had follow-up data collected at that time. follow-up may also allow bariatric surgery studies to obtain data that genuinely reflect the features of this treatment. </a:t>
            </a:r>
            <a:endParaRPr lang="it-IT" sz="1800" dirty="0">
              <a:effectLst/>
              <a:latin typeface="Times New Roman" panose="02020603050405020304" pitchFamily="18" charset="0"/>
              <a:ea typeface="Times New Roman" panose="02020603050405020304" pitchFamily="18" charset="0"/>
            </a:endParaRPr>
          </a:p>
          <a:p>
            <a:endParaRPr lang="it-IT"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5322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3">
            <a:extLst>
              <a:ext uri="{FF2B5EF4-FFF2-40B4-BE49-F238E27FC236}">
                <a16:creationId xmlns:a16="http://schemas.microsoft.com/office/drawing/2014/main" id="{7914B503-63B0-5CD0-C49D-0752139E883C}"/>
              </a:ext>
            </a:extLst>
          </p:cNvPr>
          <p:cNvSpPr txBox="1">
            <a:spLocks/>
          </p:cNvSpPr>
          <p:nvPr/>
        </p:nvSpPr>
        <p:spPr>
          <a:xfrm>
            <a:off x="1007768" y="96169"/>
            <a:ext cx="10176462" cy="145075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lnSpc>
                <a:spcPct val="110000"/>
              </a:lnSpc>
            </a:pPr>
            <a:r>
              <a:rPr lang="it-IT" sz="3200" dirty="0">
                <a:solidFill>
                  <a:srgbClr val="9B1818"/>
                </a:solidFill>
              </a:rPr>
              <a:t>Mercoledì 1 Ottobre 2025 - 348ª Seduta pubblica</a:t>
            </a:r>
            <a:br>
              <a:rPr lang="it-IT" sz="3200" dirty="0">
                <a:solidFill>
                  <a:srgbClr val="9B1818"/>
                </a:solidFill>
              </a:rPr>
            </a:br>
            <a:r>
              <a:rPr lang="it-IT" sz="2800" b="0" dirty="0" err="1">
                <a:solidFill>
                  <a:srgbClr val="000000"/>
                </a:solidFill>
              </a:rPr>
              <a:t>ddl</a:t>
            </a:r>
            <a:r>
              <a:rPr lang="it-IT" sz="2800" b="0" dirty="0">
                <a:solidFill>
                  <a:srgbClr val="000000"/>
                </a:solidFill>
              </a:rPr>
              <a:t> n. 1483 riconosce l'obesità come </a:t>
            </a:r>
            <a:br>
              <a:rPr lang="it-IT" sz="2800" b="0" dirty="0">
                <a:solidFill>
                  <a:srgbClr val="000000"/>
                </a:solidFill>
              </a:rPr>
            </a:br>
            <a:r>
              <a:rPr lang="it-IT" sz="2800" b="0" dirty="0">
                <a:solidFill>
                  <a:srgbClr val="000000"/>
                </a:solidFill>
              </a:rPr>
              <a:t>malattia </a:t>
            </a:r>
            <a:r>
              <a:rPr lang="it-IT" sz="2800" b="0" dirty="0">
                <a:solidFill>
                  <a:srgbClr val="FF0000"/>
                </a:solidFill>
              </a:rPr>
              <a:t>cronica, progressiva e recidivante </a:t>
            </a:r>
            <a:r>
              <a:rPr lang="it-IT" sz="2800" b="0" dirty="0">
                <a:solidFill>
                  <a:schemeClr val="tx1"/>
                </a:solidFill>
              </a:rPr>
              <a:t>con approccio basato su:</a:t>
            </a:r>
            <a:endParaRPr lang="it-IT" sz="2800" dirty="0">
              <a:solidFill>
                <a:schemeClr val="tx1"/>
              </a:solidFill>
            </a:endParaRPr>
          </a:p>
        </p:txBody>
      </p:sp>
      <p:sp>
        <p:nvSpPr>
          <p:cNvPr id="3" name="CasellaDiTesto 2">
            <a:extLst>
              <a:ext uri="{FF2B5EF4-FFF2-40B4-BE49-F238E27FC236}">
                <a16:creationId xmlns:a16="http://schemas.microsoft.com/office/drawing/2014/main" id="{B8376D25-38F7-7E9D-7CF0-BE2096E2F9C5}"/>
              </a:ext>
            </a:extLst>
          </p:cNvPr>
          <p:cNvSpPr txBox="1"/>
          <p:nvPr/>
        </p:nvSpPr>
        <p:spPr>
          <a:xfrm>
            <a:off x="-1" y="2126899"/>
            <a:ext cx="12192000" cy="1323439"/>
          </a:xfrm>
          <a:prstGeom prst="rect">
            <a:avLst/>
          </a:prstGeom>
          <a:noFill/>
        </p:spPr>
        <p:txBody>
          <a:bodyPr wrap="square" rtlCol="0">
            <a:spAutoFit/>
          </a:bodyPr>
          <a:lstStyle/>
          <a:p>
            <a:pPr algn="ctr"/>
            <a:r>
              <a:rPr lang="it-IT" sz="2800" b="0" i="0" dirty="0">
                <a:solidFill>
                  <a:srgbClr val="00B050"/>
                </a:solidFill>
                <a:effectLst/>
              </a:rPr>
              <a:t>presa in carico multidisciplinare di malattia epigenetica</a:t>
            </a:r>
          </a:p>
          <a:p>
            <a:pPr algn="ctr"/>
            <a:r>
              <a:rPr lang="it-IT" sz="2400" dirty="0"/>
              <a:t>paziente tipo: età tra 18-60 aa; BMI 42</a:t>
            </a:r>
            <a:endParaRPr lang="it-IT" sz="2400" b="0" i="0" dirty="0">
              <a:effectLst/>
            </a:endParaRPr>
          </a:p>
          <a:p>
            <a:pPr algn="ctr"/>
            <a:r>
              <a:rPr lang="it-IT" sz="2800" dirty="0"/>
              <a:t>rieducazione stile di vita</a:t>
            </a:r>
          </a:p>
        </p:txBody>
      </p:sp>
      <p:sp>
        <p:nvSpPr>
          <p:cNvPr id="5" name="CasellaDiTesto 4">
            <a:extLst>
              <a:ext uri="{FF2B5EF4-FFF2-40B4-BE49-F238E27FC236}">
                <a16:creationId xmlns:a16="http://schemas.microsoft.com/office/drawing/2014/main" id="{1DBFD6D6-4982-F5C2-8A2C-05BE18C3A29A}"/>
              </a:ext>
            </a:extLst>
          </p:cNvPr>
          <p:cNvSpPr txBox="1"/>
          <p:nvPr/>
        </p:nvSpPr>
        <p:spPr>
          <a:xfrm>
            <a:off x="3838010" y="5542334"/>
            <a:ext cx="4515980" cy="523220"/>
          </a:xfrm>
          <a:prstGeom prst="rect">
            <a:avLst/>
          </a:prstGeom>
          <a:noFill/>
        </p:spPr>
        <p:txBody>
          <a:bodyPr wrap="none" rtlCol="0">
            <a:spAutoFit/>
          </a:bodyPr>
          <a:lstStyle/>
          <a:p>
            <a:r>
              <a:rPr lang="it-IT" sz="2800" dirty="0"/>
              <a:t>modulazione/miglior risultato</a:t>
            </a:r>
          </a:p>
        </p:txBody>
      </p:sp>
      <p:pic>
        <p:nvPicPr>
          <p:cNvPr id="6" name="Immagine 5">
            <a:extLst>
              <a:ext uri="{FF2B5EF4-FFF2-40B4-BE49-F238E27FC236}">
                <a16:creationId xmlns:a16="http://schemas.microsoft.com/office/drawing/2014/main" id="{B11AD7EE-06F2-A589-17C7-1299EFF37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530" y="3520107"/>
            <a:ext cx="1332937" cy="1481041"/>
          </a:xfrm>
          <a:prstGeom prst="rect">
            <a:avLst/>
          </a:prstGeom>
        </p:spPr>
      </p:pic>
      <p:sp>
        <p:nvSpPr>
          <p:cNvPr id="7" name="CasellaDiTesto 6">
            <a:extLst>
              <a:ext uri="{FF2B5EF4-FFF2-40B4-BE49-F238E27FC236}">
                <a16:creationId xmlns:a16="http://schemas.microsoft.com/office/drawing/2014/main" id="{26539727-4883-9B5C-F7D7-623DE0914268}"/>
              </a:ext>
            </a:extLst>
          </p:cNvPr>
          <p:cNvSpPr txBox="1"/>
          <p:nvPr/>
        </p:nvSpPr>
        <p:spPr>
          <a:xfrm>
            <a:off x="280480" y="5080471"/>
            <a:ext cx="3596049" cy="400110"/>
          </a:xfrm>
          <a:prstGeom prst="rect">
            <a:avLst/>
          </a:prstGeom>
          <a:noFill/>
        </p:spPr>
        <p:txBody>
          <a:bodyPr wrap="none" rtlCol="0">
            <a:spAutoFit/>
          </a:bodyPr>
          <a:lstStyle/>
          <a:p>
            <a:r>
              <a:rPr lang="it-IT" sz="2000" dirty="0"/>
              <a:t>sinergia d’azione attuale e futura</a:t>
            </a:r>
          </a:p>
        </p:txBody>
      </p:sp>
      <p:sp>
        <p:nvSpPr>
          <p:cNvPr id="8" name="CasellaDiTesto 7">
            <a:extLst>
              <a:ext uri="{FF2B5EF4-FFF2-40B4-BE49-F238E27FC236}">
                <a16:creationId xmlns:a16="http://schemas.microsoft.com/office/drawing/2014/main" id="{E5758042-5386-5CB8-26BF-1C7964091303}"/>
              </a:ext>
            </a:extLst>
          </p:cNvPr>
          <p:cNvSpPr txBox="1"/>
          <p:nvPr/>
        </p:nvSpPr>
        <p:spPr>
          <a:xfrm>
            <a:off x="8145168" y="5080471"/>
            <a:ext cx="3766352" cy="400110"/>
          </a:xfrm>
          <a:prstGeom prst="rect">
            <a:avLst/>
          </a:prstGeom>
          <a:noFill/>
        </p:spPr>
        <p:txBody>
          <a:bodyPr wrap="none" rtlCol="0">
            <a:spAutoFit/>
          </a:bodyPr>
          <a:lstStyle/>
          <a:p>
            <a:r>
              <a:rPr lang="it-IT" sz="2000"/>
              <a:t>efficace e sicuro nel lungo termine</a:t>
            </a:r>
          </a:p>
        </p:txBody>
      </p:sp>
      <p:sp>
        <p:nvSpPr>
          <p:cNvPr id="9" name="CasellaDiTesto 8">
            <a:extLst>
              <a:ext uri="{FF2B5EF4-FFF2-40B4-BE49-F238E27FC236}">
                <a16:creationId xmlns:a16="http://schemas.microsoft.com/office/drawing/2014/main" id="{2A773A47-17A1-EABE-8507-768D0D071C39}"/>
              </a:ext>
            </a:extLst>
          </p:cNvPr>
          <p:cNvSpPr txBox="1"/>
          <p:nvPr/>
        </p:nvSpPr>
        <p:spPr>
          <a:xfrm>
            <a:off x="4687057" y="5080471"/>
            <a:ext cx="2817887" cy="400110"/>
          </a:xfrm>
          <a:prstGeom prst="rect">
            <a:avLst/>
          </a:prstGeom>
          <a:noFill/>
        </p:spPr>
        <p:txBody>
          <a:bodyPr wrap="none" rtlCol="0">
            <a:spAutoFit/>
          </a:bodyPr>
          <a:lstStyle/>
          <a:p>
            <a:r>
              <a:rPr lang="it-IT" sz="2000"/>
              <a:t>regolabilità e reversibilità</a:t>
            </a:r>
          </a:p>
        </p:txBody>
      </p:sp>
      <p:sp>
        <p:nvSpPr>
          <p:cNvPr id="10" name="CasellaDiTesto 9">
            <a:extLst>
              <a:ext uri="{FF2B5EF4-FFF2-40B4-BE49-F238E27FC236}">
                <a16:creationId xmlns:a16="http://schemas.microsoft.com/office/drawing/2014/main" id="{33C68CF6-6261-B24E-0B2A-2234FE4D7E07}"/>
              </a:ext>
            </a:extLst>
          </p:cNvPr>
          <p:cNvSpPr txBox="1"/>
          <p:nvPr/>
        </p:nvSpPr>
        <p:spPr>
          <a:xfrm>
            <a:off x="413658" y="1583278"/>
            <a:ext cx="1974836" cy="523220"/>
          </a:xfrm>
          <a:prstGeom prst="rect">
            <a:avLst/>
          </a:prstGeom>
          <a:noFill/>
        </p:spPr>
        <p:txBody>
          <a:bodyPr wrap="none" rtlCol="0">
            <a:spAutoFit/>
          </a:bodyPr>
          <a:lstStyle/>
          <a:p>
            <a:r>
              <a:rPr lang="it-IT" sz="2800" dirty="0">
                <a:solidFill>
                  <a:srgbClr val="000000"/>
                </a:solidFill>
              </a:rPr>
              <a:t>prevenzione</a:t>
            </a:r>
          </a:p>
        </p:txBody>
      </p:sp>
      <p:sp>
        <p:nvSpPr>
          <p:cNvPr id="11" name="CasellaDiTesto 10">
            <a:extLst>
              <a:ext uri="{FF2B5EF4-FFF2-40B4-BE49-F238E27FC236}">
                <a16:creationId xmlns:a16="http://schemas.microsoft.com/office/drawing/2014/main" id="{5AF1DA37-8FAB-76C5-2245-3D21794BF07C}"/>
              </a:ext>
            </a:extLst>
          </p:cNvPr>
          <p:cNvSpPr txBox="1"/>
          <p:nvPr/>
        </p:nvSpPr>
        <p:spPr>
          <a:xfrm>
            <a:off x="8606574" y="1583278"/>
            <a:ext cx="3171766" cy="523220"/>
          </a:xfrm>
          <a:prstGeom prst="rect">
            <a:avLst/>
          </a:prstGeom>
          <a:noFill/>
        </p:spPr>
        <p:txBody>
          <a:bodyPr wrap="none" rtlCol="0">
            <a:spAutoFit/>
          </a:bodyPr>
          <a:lstStyle/>
          <a:p>
            <a:r>
              <a:rPr lang="it-IT" sz="2800" b="0" i="0" dirty="0">
                <a:solidFill>
                  <a:srgbClr val="000000"/>
                </a:solidFill>
                <a:effectLst/>
              </a:rPr>
              <a:t>educazione sanitaria</a:t>
            </a:r>
            <a:endParaRPr lang="it-IT" sz="2800" dirty="0">
              <a:solidFill>
                <a:srgbClr val="000000"/>
              </a:solidFill>
            </a:endParaRPr>
          </a:p>
        </p:txBody>
      </p:sp>
      <p:sp>
        <p:nvSpPr>
          <p:cNvPr id="12" name="CasellaDiTesto 11">
            <a:extLst>
              <a:ext uri="{FF2B5EF4-FFF2-40B4-BE49-F238E27FC236}">
                <a16:creationId xmlns:a16="http://schemas.microsoft.com/office/drawing/2014/main" id="{D58BAF09-D474-1C2F-C245-77BCE1A20A79}"/>
              </a:ext>
            </a:extLst>
          </p:cNvPr>
          <p:cNvSpPr txBox="1"/>
          <p:nvPr/>
        </p:nvSpPr>
        <p:spPr>
          <a:xfrm>
            <a:off x="8849333" y="3709305"/>
            <a:ext cx="2929007" cy="523220"/>
          </a:xfrm>
          <a:prstGeom prst="rect">
            <a:avLst/>
          </a:prstGeom>
          <a:noFill/>
        </p:spPr>
        <p:txBody>
          <a:bodyPr wrap="none" rtlCol="0">
            <a:spAutoFit/>
          </a:bodyPr>
          <a:lstStyle/>
          <a:p>
            <a:r>
              <a:rPr lang="it-IT" sz="2800" dirty="0"/>
              <a:t>chirurgia </a:t>
            </a:r>
            <a:r>
              <a:rPr lang="it-IT" sz="2800" dirty="0" err="1"/>
              <a:t>bariatrica</a:t>
            </a:r>
            <a:endParaRPr lang="it-IT" sz="2800" dirty="0">
              <a:solidFill>
                <a:srgbClr val="000000"/>
              </a:solidFill>
            </a:endParaRPr>
          </a:p>
        </p:txBody>
      </p:sp>
      <p:sp>
        <p:nvSpPr>
          <p:cNvPr id="13" name="CasellaDiTesto 12">
            <a:extLst>
              <a:ext uri="{FF2B5EF4-FFF2-40B4-BE49-F238E27FC236}">
                <a16:creationId xmlns:a16="http://schemas.microsoft.com/office/drawing/2014/main" id="{4C0331CC-178A-DD87-7826-7229D0EC07D2}"/>
              </a:ext>
            </a:extLst>
          </p:cNvPr>
          <p:cNvSpPr txBox="1"/>
          <p:nvPr/>
        </p:nvSpPr>
        <p:spPr>
          <a:xfrm>
            <a:off x="413658" y="3709305"/>
            <a:ext cx="3329694" cy="523220"/>
          </a:xfrm>
          <a:prstGeom prst="rect">
            <a:avLst/>
          </a:prstGeom>
          <a:noFill/>
        </p:spPr>
        <p:txBody>
          <a:bodyPr wrap="none" rtlCol="0">
            <a:spAutoFit/>
          </a:bodyPr>
          <a:lstStyle>
            <a:defPPr rtl="0">
              <a:defRPr lang="it-it"/>
            </a:defPPr>
            <a:lvl1pPr>
              <a:defRPr sz="2800">
                <a:solidFill>
                  <a:srgbClr val="000000"/>
                </a:solidFill>
              </a:defRPr>
            </a:lvl1pPr>
          </a:lstStyle>
          <a:p>
            <a:r>
              <a:rPr lang="it-IT" dirty="0"/>
              <a:t>terapia farmacologica</a:t>
            </a:r>
          </a:p>
        </p:txBody>
      </p:sp>
    </p:spTree>
    <p:extLst>
      <p:ext uri="{BB962C8B-B14F-4D97-AF65-F5344CB8AC3E}">
        <p14:creationId xmlns:p14="http://schemas.microsoft.com/office/powerpoint/2010/main" val="221225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931BC95-C4E7-6962-C48B-0EB4071EEACA}"/>
              </a:ext>
            </a:extLst>
          </p:cNvPr>
          <p:cNvSpPr txBox="1"/>
          <p:nvPr/>
        </p:nvSpPr>
        <p:spPr>
          <a:xfrm>
            <a:off x="1969968" y="347758"/>
            <a:ext cx="8252064" cy="646331"/>
          </a:xfrm>
          <a:prstGeom prst="rect">
            <a:avLst/>
          </a:prstGeom>
          <a:noFill/>
        </p:spPr>
        <p:txBody>
          <a:bodyPr wrap="square" rtlCol="0">
            <a:spAutoFit/>
          </a:bodyPr>
          <a:lstStyle/>
          <a:p>
            <a:r>
              <a:rPr lang="it-IT" sz="3600" dirty="0"/>
              <a:t>Il bendaggio gastrico nel contesto del </a:t>
            </a:r>
            <a:r>
              <a:rPr lang="it-IT" sz="3600" dirty="0">
                <a:solidFill>
                  <a:srgbClr val="FF0000"/>
                </a:solidFill>
              </a:rPr>
              <a:t>team</a:t>
            </a:r>
            <a:r>
              <a:rPr lang="it-IT" sz="3600" dirty="0"/>
              <a:t>:</a:t>
            </a:r>
          </a:p>
        </p:txBody>
      </p:sp>
      <p:sp>
        <p:nvSpPr>
          <p:cNvPr id="3" name="CasellaDiTesto 2">
            <a:extLst>
              <a:ext uri="{FF2B5EF4-FFF2-40B4-BE49-F238E27FC236}">
                <a16:creationId xmlns:a16="http://schemas.microsoft.com/office/drawing/2014/main" id="{749A6CE5-5099-C3D4-2003-8EEA55CB23FF}"/>
              </a:ext>
            </a:extLst>
          </p:cNvPr>
          <p:cNvSpPr txBox="1"/>
          <p:nvPr/>
        </p:nvSpPr>
        <p:spPr>
          <a:xfrm>
            <a:off x="7801337" y="1562582"/>
            <a:ext cx="184731" cy="369332"/>
          </a:xfrm>
          <a:prstGeom prst="rect">
            <a:avLst/>
          </a:prstGeom>
          <a:noFill/>
        </p:spPr>
        <p:txBody>
          <a:bodyPr wrap="none" rtlCol="0">
            <a:spAutoFit/>
          </a:bodyPr>
          <a:lstStyle/>
          <a:p>
            <a:endParaRPr lang="it-IT"/>
          </a:p>
        </p:txBody>
      </p:sp>
      <p:sp>
        <p:nvSpPr>
          <p:cNvPr id="4" name="CasellaDiTesto 3">
            <a:extLst>
              <a:ext uri="{FF2B5EF4-FFF2-40B4-BE49-F238E27FC236}">
                <a16:creationId xmlns:a16="http://schemas.microsoft.com/office/drawing/2014/main" id="{FA153A07-79D0-C3DC-650D-7FC70FF6EB0D}"/>
              </a:ext>
            </a:extLst>
          </p:cNvPr>
          <p:cNvSpPr txBox="1"/>
          <p:nvPr/>
        </p:nvSpPr>
        <p:spPr>
          <a:xfrm>
            <a:off x="474562" y="1301414"/>
            <a:ext cx="4245980" cy="1815882"/>
          </a:xfrm>
          <a:prstGeom prst="rect">
            <a:avLst/>
          </a:prstGeom>
          <a:noFill/>
        </p:spPr>
        <p:txBody>
          <a:bodyPr wrap="square" rtlCol="0">
            <a:spAutoFit/>
          </a:bodyPr>
          <a:lstStyle/>
          <a:p>
            <a:r>
              <a:rPr lang="it-IT" sz="2800" dirty="0"/>
              <a:t>funziona nel lungo termine</a:t>
            </a:r>
          </a:p>
          <a:p>
            <a:endParaRPr lang="it-IT" sz="2800" dirty="0"/>
          </a:p>
          <a:p>
            <a:endParaRPr lang="it-IT" sz="2800" dirty="0"/>
          </a:p>
          <a:p>
            <a:r>
              <a:rPr lang="it-IT" sz="2400" dirty="0"/>
              <a:t>dopo 20 aa</a:t>
            </a:r>
          </a:p>
        </p:txBody>
      </p:sp>
      <p:sp>
        <p:nvSpPr>
          <p:cNvPr id="5" name="CasellaDiTesto 4">
            <a:extLst>
              <a:ext uri="{FF2B5EF4-FFF2-40B4-BE49-F238E27FC236}">
                <a16:creationId xmlns:a16="http://schemas.microsoft.com/office/drawing/2014/main" id="{BC8370EC-0704-1657-B52E-C0A50E847DCF}"/>
              </a:ext>
            </a:extLst>
          </p:cNvPr>
          <p:cNvSpPr txBox="1"/>
          <p:nvPr/>
        </p:nvSpPr>
        <p:spPr>
          <a:xfrm>
            <a:off x="6432245" y="4410322"/>
            <a:ext cx="5285193" cy="1569660"/>
          </a:xfrm>
          <a:prstGeom prst="rect">
            <a:avLst/>
          </a:prstGeom>
          <a:noFill/>
          <a:ln w="15875">
            <a:solidFill>
              <a:schemeClr val="tx1"/>
            </a:solidFill>
          </a:ln>
        </p:spPr>
        <p:txBody>
          <a:bodyPr wrap="square">
            <a:spAutoFit/>
          </a:bodyPr>
          <a:lstStyle/>
          <a:p>
            <a:r>
              <a:rPr lang="en-US" sz="2400" dirty="0">
                <a:solidFill>
                  <a:srgbClr val="111111"/>
                </a:solidFill>
                <a:latin typeface="+mj-lt"/>
              </a:rPr>
              <a:t>“There have been no deaths associated with any primary gastric banding procedure or any subsequent revisional procedure.” </a:t>
            </a:r>
            <a:r>
              <a:rPr lang="en-US" sz="1400" dirty="0">
                <a:solidFill>
                  <a:srgbClr val="111111"/>
                </a:solidFill>
                <a:latin typeface="+mj-lt"/>
              </a:rPr>
              <a:t>OBES SURG (2019) 29:3–14 P. E. O’Brien  </a:t>
            </a:r>
            <a:endParaRPr lang="en-US" sz="1400" dirty="0">
              <a:latin typeface="+mj-lt"/>
            </a:endParaRPr>
          </a:p>
        </p:txBody>
      </p:sp>
      <p:sp>
        <p:nvSpPr>
          <p:cNvPr id="6" name="CasellaDiTesto 5">
            <a:extLst>
              <a:ext uri="{FF2B5EF4-FFF2-40B4-BE49-F238E27FC236}">
                <a16:creationId xmlns:a16="http://schemas.microsoft.com/office/drawing/2014/main" id="{FD1C7791-2E4C-5491-8044-61A70E5D938C}"/>
              </a:ext>
            </a:extLst>
          </p:cNvPr>
          <p:cNvSpPr txBox="1"/>
          <p:nvPr/>
        </p:nvSpPr>
        <p:spPr>
          <a:xfrm>
            <a:off x="2597552" y="2506392"/>
            <a:ext cx="1670073" cy="707886"/>
          </a:xfrm>
          <a:prstGeom prst="rect">
            <a:avLst/>
          </a:prstGeom>
          <a:noFill/>
        </p:spPr>
        <p:txBody>
          <a:bodyPr wrap="none" rtlCol="0">
            <a:spAutoFit/>
          </a:bodyPr>
          <a:lstStyle/>
          <a:p>
            <a:r>
              <a:rPr lang="it-IT" sz="2000" dirty="0"/>
              <a:t>55% follow-up</a:t>
            </a:r>
          </a:p>
          <a:p>
            <a:r>
              <a:rPr lang="it-IT" sz="2000" dirty="0"/>
              <a:t>56%EWL</a:t>
            </a:r>
          </a:p>
        </p:txBody>
      </p:sp>
      <p:sp>
        <p:nvSpPr>
          <p:cNvPr id="7" name="CasellaDiTesto 6">
            <a:extLst>
              <a:ext uri="{FF2B5EF4-FFF2-40B4-BE49-F238E27FC236}">
                <a16:creationId xmlns:a16="http://schemas.microsoft.com/office/drawing/2014/main" id="{10E4A819-D2B3-0E17-BCEC-5E33E660BDD9}"/>
              </a:ext>
            </a:extLst>
          </p:cNvPr>
          <p:cNvSpPr txBox="1"/>
          <p:nvPr/>
        </p:nvSpPr>
        <p:spPr>
          <a:xfrm>
            <a:off x="7128163" y="1301415"/>
            <a:ext cx="4245980" cy="2062103"/>
          </a:xfrm>
          <a:prstGeom prst="rect">
            <a:avLst/>
          </a:prstGeom>
          <a:noFill/>
        </p:spPr>
        <p:txBody>
          <a:bodyPr wrap="square" rtlCol="0">
            <a:spAutoFit/>
          </a:bodyPr>
          <a:lstStyle/>
          <a:p>
            <a:r>
              <a:rPr lang="it-IT" sz="2800" dirty="0"/>
              <a:t>sicuro e “facile”</a:t>
            </a:r>
          </a:p>
          <a:p>
            <a:endParaRPr lang="it-IT" sz="2800" dirty="0"/>
          </a:p>
          <a:p>
            <a:pPr marL="457200" indent="-457200">
              <a:buFont typeface="Arial" panose="020B0604020202020204" pitchFamily="34" charset="0"/>
              <a:buChar char="•"/>
            </a:pPr>
            <a:r>
              <a:rPr lang="it-IT" sz="2400" dirty="0"/>
              <a:t>no mortalità</a:t>
            </a:r>
          </a:p>
          <a:p>
            <a:pPr marL="457200" indent="-457200">
              <a:buFont typeface="Arial" panose="020B0604020202020204" pitchFamily="34" charset="0"/>
              <a:buChar char="•"/>
            </a:pPr>
            <a:r>
              <a:rPr lang="it-IT" sz="2400" dirty="0"/>
              <a:t>no complicanze maggiori</a:t>
            </a:r>
          </a:p>
          <a:p>
            <a:pPr marL="457200" indent="-457200">
              <a:buFont typeface="Arial" panose="020B0604020202020204" pitchFamily="34" charset="0"/>
              <a:buChar char="•"/>
            </a:pPr>
            <a:r>
              <a:rPr lang="it-IT" sz="2400" dirty="0"/>
              <a:t>“facile” post-operatorio</a:t>
            </a:r>
          </a:p>
        </p:txBody>
      </p:sp>
      <p:pic>
        <p:nvPicPr>
          <p:cNvPr id="8" name="Immagine 7">
            <a:extLst>
              <a:ext uri="{FF2B5EF4-FFF2-40B4-BE49-F238E27FC236}">
                <a16:creationId xmlns:a16="http://schemas.microsoft.com/office/drawing/2014/main" id="{D2D96BA2-DF57-AEAA-291F-5F4E236FE5E0}"/>
              </a:ext>
            </a:extLst>
          </p:cNvPr>
          <p:cNvPicPr>
            <a:picLocks noChangeAspect="1"/>
          </p:cNvPicPr>
          <p:nvPr/>
        </p:nvPicPr>
        <p:blipFill>
          <a:blip r:embed="rId2"/>
          <a:stretch>
            <a:fillRect/>
          </a:stretch>
        </p:blipFill>
        <p:spPr>
          <a:xfrm>
            <a:off x="474562" y="3902327"/>
            <a:ext cx="4600163" cy="2077655"/>
          </a:xfrm>
          <a:prstGeom prst="rect">
            <a:avLst/>
          </a:prstGeom>
          <a:ln>
            <a:solidFill>
              <a:schemeClr val="accent1">
                <a:shade val="15000"/>
              </a:schemeClr>
            </a:solidFill>
          </a:ln>
        </p:spPr>
      </p:pic>
      <p:sp>
        <p:nvSpPr>
          <p:cNvPr id="9" name="Parentesi graffa aperta 8">
            <a:extLst>
              <a:ext uri="{FF2B5EF4-FFF2-40B4-BE49-F238E27FC236}">
                <a16:creationId xmlns:a16="http://schemas.microsoft.com/office/drawing/2014/main" id="{42C9D007-61F6-07A6-40E9-8997D568BB67}"/>
              </a:ext>
            </a:extLst>
          </p:cNvPr>
          <p:cNvSpPr/>
          <p:nvPr/>
        </p:nvSpPr>
        <p:spPr>
          <a:xfrm>
            <a:off x="2144635" y="2438400"/>
            <a:ext cx="315536" cy="82731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4008183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7C914F4-A25C-E8E5-5DFF-CEFB081241EA}"/>
              </a:ext>
            </a:extLst>
          </p:cNvPr>
          <p:cNvSpPr txBox="1"/>
          <p:nvPr/>
        </p:nvSpPr>
        <p:spPr>
          <a:xfrm>
            <a:off x="4409992" y="413145"/>
            <a:ext cx="3372013" cy="646331"/>
          </a:xfrm>
          <a:prstGeom prst="rect">
            <a:avLst/>
          </a:prstGeom>
          <a:noFill/>
        </p:spPr>
        <p:txBody>
          <a:bodyPr wrap="none" rtlCol="0">
            <a:spAutoFit/>
          </a:bodyPr>
          <a:lstStyle/>
          <a:p>
            <a:pPr algn="ctr"/>
            <a:r>
              <a:rPr lang="it-IT" sz="3600"/>
              <a:t>Il bendaggio oggi</a:t>
            </a:r>
          </a:p>
        </p:txBody>
      </p:sp>
      <p:sp>
        <p:nvSpPr>
          <p:cNvPr id="3" name="CasellaDiTesto 2">
            <a:extLst>
              <a:ext uri="{FF2B5EF4-FFF2-40B4-BE49-F238E27FC236}">
                <a16:creationId xmlns:a16="http://schemas.microsoft.com/office/drawing/2014/main" id="{F23D82B1-89A0-502E-A33D-1AAE412321D7}"/>
              </a:ext>
            </a:extLst>
          </p:cNvPr>
          <p:cNvSpPr txBox="1"/>
          <p:nvPr/>
        </p:nvSpPr>
        <p:spPr>
          <a:xfrm>
            <a:off x="3176032" y="1227698"/>
            <a:ext cx="5839932" cy="523220"/>
          </a:xfrm>
          <a:prstGeom prst="rect">
            <a:avLst/>
          </a:prstGeom>
          <a:noFill/>
        </p:spPr>
        <p:txBody>
          <a:bodyPr wrap="none" rtlCol="0">
            <a:spAutoFit/>
          </a:bodyPr>
          <a:lstStyle/>
          <a:p>
            <a:pPr algn="ctr"/>
            <a:r>
              <a:rPr lang="it-IT" sz="2800"/>
              <a:t>È un percorso di cura interdisciplinare</a:t>
            </a:r>
          </a:p>
        </p:txBody>
      </p:sp>
      <p:sp>
        <p:nvSpPr>
          <p:cNvPr id="4" name="CasellaDiTesto 3">
            <a:extLst>
              <a:ext uri="{FF2B5EF4-FFF2-40B4-BE49-F238E27FC236}">
                <a16:creationId xmlns:a16="http://schemas.microsoft.com/office/drawing/2014/main" id="{AE1757F6-6B9E-4A20-9F1E-3C4A8030C0C6}"/>
              </a:ext>
            </a:extLst>
          </p:cNvPr>
          <p:cNvSpPr txBox="1"/>
          <p:nvPr/>
        </p:nvSpPr>
        <p:spPr>
          <a:xfrm>
            <a:off x="395569" y="1919140"/>
            <a:ext cx="8335473" cy="2046714"/>
          </a:xfrm>
          <a:prstGeom prst="rect">
            <a:avLst/>
          </a:prstGeom>
          <a:noFill/>
        </p:spPr>
        <p:txBody>
          <a:bodyPr wrap="square" rtlCol="0">
            <a:spAutoFit/>
          </a:bodyPr>
          <a:lstStyle/>
          <a:p>
            <a:pPr marL="514350" indent="-514350">
              <a:spcAft>
                <a:spcPts val="600"/>
              </a:spcAft>
              <a:buAutoNum type="arabicParenR"/>
            </a:pPr>
            <a:r>
              <a:rPr lang="it-IT" sz="2800" dirty="0"/>
              <a:t>accorgimenti tecnici = no erosioni</a:t>
            </a:r>
          </a:p>
          <a:p>
            <a:pPr marL="514350" indent="-514350">
              <a:spcAft>
                <a:spcPts val="600"/>
              </a:spcAft>
              <a:buAutoNum type="arabicParenR"/>
            </a:pPr>
            <a:r>
              <a:rPr lang="it-IT" sz="2800" dirty="0"/>
              <a:t>team e nuovi farmaci = </a:t>
            </a:r>
            <a:r>
              <a:rPr lang="it-IT" sz="2800" i="1" dirty="0"/>
              <a:t>risultati preliminari a 6 mesi</a:t>
            </a:r>
            <a:r>
              <a:rPr lang="it-IT" sz="2800" dirty="0"/>
              <a:t> </a:t>
            </a:r>
          </a:p>
          <a:p>
            <a:pPr marL="457200" indent="-457200">
              <a:spcAft>
                <a:spcPts val="600"/>
              </a:spcAft>
              <a:buFont typeface="Arial" panose="020B0604020202020204" pitchFamily="34" charset="0"/>
              <a:buChar char="•"/>
            </a:pPr>
            <a:r>
              <a:rPr lang="it-IT" sz="2800" dirty="0"/>
              <a:t>controllo dilatazioni</a:t>
            </a:r>
          </a:p>
          <a:p>
            <a:pPr marL="457200" indent="-457200">
              <a:spcAft>
                <a:spcPts val="600"/>
              </a:spcAft>
              <a:buFont typeface="Arial" panose="020B0604020202020204" pitchFamily="34" charset="0"/>
              <a:buChar char="•"/>
            </a:pPr>
            <a:r>
              <a:rPr lang="it-IT" sz="2800" dirty="0"/>
              <a:t>controllo peso</a:t>
            </a:r>
          </a:p>
        </p:txBody>
      </p:sp>
      <p:sp>
        <p:nvSpPr>
          <p:cNvPr id="6" name="CasellaDiTesto 5">
            <a:extLst>
              <a:ext uri="{FF2B5EF4-FFF2-40B4-BE49-F238E27FC236}">
                <a16:creationId xmlns:a16="http://schemas.microsoft.com/office/drawing/2014/main" id="{DB103EC2-6D05-7985-D540-5F5C2C49A4AD}"/>
              </a:ext>
            </a:extLst>
          </p:cNvPr>
          <p:cNvSpPr txBox="1"/>
          <p:nvPr/>
        </p:nvSpPr>
        <p:spPr>
          <a:xfrm>
            <a:off x="1619682" y="4166747"/>
            <a:ext cx="4476316" cy="1384995"/>
          </a:xfrm>
          <a:prstGeom prst="rect">
            <a:avLst/>
          </a:prstGeom>
          <a:noFill/>
        </p:spPr>
        <p:txBody>
          <a:bodyPr wrap="square" rtlCol="0">
            <a:spAutoFit/>
          </a:bodyPr>
          <a:lstStyle/>
          <a:p>
            <a:r>
              <a:rPr lang="it-IT" sz="2800" b="1" dirty="0" err="1"/>
              <a:t>regolabilità</a:t>
            </a:r>
            <a:r>
              <a:rPr lang="it-IT" sz="2800" b="1" dirty="0"/>
              <a:t> e reversibilità:</a:t>
            </a:r>
          </a:p>
          <a:p>
            <a:r>
              <a:rPr lang="it-IT" sz="2800" dirty="0"/>
              <a:t>prerogative esclusive per un</a:t>
            </a:r>
          </a:p>
          <a:p>
            <a:r>
              <a:rPr lang="it-IT" sz="2800" dirty="0"/>
              <a:t>irrinunciabile miglior risultato</a:t>
            </a:r>
          </a:p>
        </p:txBody>
      </p:sp>
      <p:sp>
        <p:nvSpPr>
          <p:cNvPr id="7" name="CasellaDiTesto 6">
            <a:extLst>
              <a:ext uri="{FF2B5EF4-FFF2-40B4-BE49-F238E27FC236}">
                <a16:creationId xmlns:a16="http://schemas.microsoft.com/office/drawing/2014/main" id="{0C855F2A-8B36-0177-26A1-68A3A00A4862}"/>
              </a:ext>
            </a:extLst>
          </p:cNvPr>
          <p:cNvSpPr txBox="1"/>
          <p:nvPr/>
        </p:nvSpPr>
        <p:spPr>
          <a:xfrm>
            <a:off x="7782005" y="3965854"/>
            <a:ext cx="4158859" cy="1785104"/>
          </a:xfrm>
          <a:prstGeom prst="rect">
            <a:avLst/>
          </a:prstGeom>
          <a:noFill/>
        </p:spPr>
        <p:txBody>
          <a:bodyPr wrap="square" rtlCol="0">
            <a:spAutoFit/>
          </a:bodyPr>
          <a:lstStyle/>
          <a:p>
            <a:r>
              <a:rPr lang="it-IT" sz="2800" dirty="0"/>
              <a:t>ex-obeso senza bendaggio (268 oggi)</a:t>
            </a:r>
          </a:p>
          <a:p>
            <a:r>
              <a:rPr lang="it-IT" dirty="0"/>
              <a:t>Integrazione farmaci</a:t>
            </a:r>
          </a:p>
          <a:p>
            <a:r>
              <a:rPr lang="it-IT" dirty="0"/>
              <a:t>restaurazione                   </a:t>
            </a:r>
          </a:p>
          <a:p>
            <a:r>
              <a:rPr lang="it-IT" dirty="0"/>
              <a:t>sequenzialità</a:t>
            </a:r>
          </a:p>
        </p:txBody>
      </p:sp>
      <p:sp>
        <p:nvSpPr>
          <p:cNvPr id="5" name="Rettangolo con angoli arrotondati 4">
            <a:extLst>
              <a:ext uri="{FF2B5EF4-FFF2-40B4-BE49-F238E27FC236}">
                <a16:creationId xmlns:a16="http://schemas.microsoft.com/office/drawing/2014/main" id="{70EE27A6-96BA-4953-08E2-B7C6B997BBBB}"/>
              </a:ext>
            </a:extLst>
          </p:cNvPr>
          <p:cNvSpPr/>
          <p:nvPr/>
        </p:nvSpPr>
        <p:spPr>
          <a:xfrm>
            <a:off x="1619682" y="4166747"/>
            <a:ext cx="4476316" cy="1384995"/>
          </a:xfrm>
          <a:prstGeom prst="round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D4CFE7FD-60B7-5149-8E7D-AC8631D3D524}"/>
              </a:ext>
            </a:extLst>
          </p:cNvPr>
          <p:cNvCxnSpPr>
            <a:cxnSpLocks/>
            <a:stCxn id="5" idx="3"/>
          </p:cNvCxnSpPr>
          <p:nvPr/>
        </p:nvCxnSpPr>
        <p:spPr>
          <a:xfrm>
            <a:off x="6095998" y="4859245"/>
            <a:ext cx="1469925"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758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E608BC4-3E7B-16D2-74D1-6814EC1B142B}"/>
              </a:ext>
            </a:extLst>
          </p:cNvPr>
          <p:cNvSpPr txBox="1"/>
          <p:nvPr/>
        </p:nvSpPr>
        <p:spPr>
          <a:xfrm>
            <a:off x="2456158" y="104172"/>
            <a:ext cx="7279685" cy="1138773"/>
          </a:xfrm>
          <a:prstGeom prst="rect">
            <a:avLst/>
          </a:prstGeom>
          <a:noFill/>
        </p:spPr>
        <p:txBody>
          <a:bodyPr wrap="none" rtlCol="0">
            <a:spAutoFit/>
          </a:bodyPr>
          <a:lstStyle/>
          <a:p>
            <a:pPr algn="ctr"/>
            <a:r>
              <a:rPr lang="en-US" sz="3600" dirty="0" err="1"/>
              <a:t>Percorso</a:t>
            </a:r>
            <a:r>
              <a:rPr lang="en-US" sz="3600" dirty="0"/>
              <a:t> di </a:t>
            </a:r>
            <a:r>
              <a:rPr lang="en-US" sz="3600" dirty="0" err="1"/>
              <a:t>cura</a:t>
            </a:r>
            <a:endParaRPr lang="en-US" sz="3600" dirty="0"/>
          </a:p>
          <a:p>
            <a:pPr algn="ctr"/>
            <a:r>
              <a:rPr lang="en-US" sz="3200" i="1" dirty="0" err="1"/>
              <a:t>sequenzialità</a:t>
            </a:r>
            <a:r>
              <a:rPr lang="en-US" sz="3200" i="1" dirty="0"/>
              <a:t> per no-compliance/</a:t>
            </a:r>
            <a:r>
              <a:rPr lang="en-US" sz="3200" i="1" dirty="0" err="1"/>
              <a:t>fallimenti</a:t>
            </a:r>
            <a:endParaRPr lang="en-US" sz="3200" i="1" dirty="0"/>
          </a:p>
        </p:txBody>
      </p:sp>
      <p:pic>
        <p:nvPicPr>
          <p:cNvPr id="3" name="Picture 4" descr="tenue copia">
            <a:extLst>
              <a:ext uri="{FF2B5EF4-FFF2-40B4-BE49-F238E27FC236}">
                <a16:creationId xmlns:a16="http://schemas.microsoft.com/office/drawing/2014/main" id="{CE716A6E-FB4A-857D-0613-BB0891B76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5918"/>
            <a:ext cx="4350807" cy="36911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4" descr="Immagine1">
            <a:extLst>
              <a:ext uri="{FF2B5EF4-FFF2-40B4-BE49-F238E27FC236}">
                <a16:creationId xmlns:a16="http://schemas.microsoft.com/office/drawing/2014/main" id="{C18E1471-6C22-891C-FEFF-03E1825BD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535216" y="2485918"/>
            <a:ext cx="3316637" cy="370581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descr="rad2 copia">
            <a:extLst>
              <a:ext uri="{FF2B5EF4-FFF2-40B4-BE49-F238E27FC236}">
                <a16:creationId xmlns:a16="http://schemas.microsoft.com/office/drawing/2014/main" id="{665773B7-89A0-E561-5DCE-1CA2EEC25B6F}"/>
              </a:ext>
            </a:extLst>
          </p:cNvPr>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7841193" y="2480755"/>
            <a:ext cx="4350807" cy="3696347"/>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7AA25ABE-31A6-9E7F-56D1-992E5739AAD4}"/>
              </a:ext>
            </a:extLst>
          </p:cNvPr>
          <p:cNvSpPr txBox="1"/>
          <p:nvPr/>
        </p:nvSpPr>
        <p:spPr>
          <a:xfrm>
            <a:off x="132735" y="1356496"/>
            <a:ext cx="3023419" cy="1077218"/>
          </a:xfrm>
          <a:prstGeom prst="rect">
            <a:avLst/>
          </a:prstGeom>
          <a:noFill/>
          <a:ln>
            <a:solidFill>
              <a:schemeClr val="tx1"/>
            </a:solidFill>
          </a:ln>
        </p:spPr>
        <p:txBody>
          <a:bodyPr wrap="square" rtlCol="0">
            <a:spAutoFit/>
          </a:bodyPr>
          <a:lstStyle/>
          <a:p>
            <a:pPr algn="ctr"/>
            <a:r>
              <a:rPr lang="en-US" sz="1200" dirty="0"/>
              <a:t>V° meeting </a:t>
            </a:r>
            <a:r>
              <a:rPr lang="en-US" sz="1200" dirty="0" err="1"/>
              <a:t>bioenterics</a:t>
            </a:r>
            <a:r>
              <a:rPr lang="en-US" sz="1200" dirty="0"/>
              <a:t> January 25-28 </a:t>
            </a:r>
            <a:r>
              <a:rPr lang="en-US" sz="1600" b="1" dirty="0"/>
              <a:t>2001</a:t>
            </a:r>
            <a:endParaRPr lang="en-US" sz="1200" b="1" dirty="0"/>
          </a:p>
          <a:p>
            <a:pPr algn="ctr"/>
            <a:r>
              <a:rPr lang="en-US" sz="1200" dirty="0"/>
              <a:t>1° white weekend Italian group Lap Band (GILB) Fiera di </a:t>
            </a:r>
            <a:r>
              <a:rPr lang="en-US" sz="1200" dirty="0" err="1"/>
              <a:t>Primiero</a:t>
            </a:r>
            <a:r>
              <a:rPr lang="en-US" sz="1200" dirty="0"/>
              <a:t> (S. Martino di </a:t>
            </a:r>
            <a:r>
              <a:rPr lang="en-US" sz="1200" dirty="0" err="1"/>
              <a:t>Castrozza</a:t>
            </a:r>
            <a:r>
              <a:rPr lang="en-US" sz="1200" dirty="0"/>
              <a:t>) Functional Gastric Bypass: F. </a:t>
            </a:r>
            <a:r>
              <a:rPr lang="en-US" sz="1200" dirty="0" err="1"/>
              <a:t>Furbetta</a:t>
            </a:r>
            <a:r>
              <a:rPr lang="en-US" sz="1200" dirty="0"/>
              <a:t> video chair F. </a:t>
            </a:r>
            <a:r>
              <a:rPr lang="en-US" sz="1200" dirty="0" err="1"/>
              <a:t>Favretti</a:t>
            </a:r>
            <a:endParaRPr lang="en-US" sz="1200" dirty="0"/>
          </a:p>
        </p:txBody>
      </p:sp>
      <p:sp>
        <p:nvSpPr>
          <p:cNvPr id="8" name="Segnaposto contenuto 2">
            <a:extLst>
              <a:ext uri="{FF2B5EF4-FFF2-40B4-BE49-F238E27FC236}">
                <a16:creationId xmlns:a16="http://schemas.microsoft.com/office/drawing/2014/main" id="{9DA983F8-DB7A-E3BF-CD1E-5B353DAC9188}"/>
              </a:ext>
            </a:extLst>
          </p:cNvPr>
          <p:cNvSpPr txBox="1">
            <a:spLocks/>
          </p:cNvSpPr>
          <p:nvPr/>
        </p:nvSpPr>
        <p:spPr>
          <a:xfrm>
            <a:off x="437321" y="1372395"/>
            <a:ext cx="11317356" cy="1045420"/>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Functional Gastric Bypass (FGB)</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inflated banding</a:t>
            </a:r>
          </a:p>
        </p:txBody>
      </p:sp>
    </p:spTree>
    <p:extLst>
      <p:ext uri="{BB962C8B-B14F-4D97-AF65-F5344CB8AC3E}">
        <p14:creationId xmlns:p14="http://schemas.microsoft.com/office/powerpoint/2010/main" val="1543967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D15B36E-6A5D-48CA-F884-FAADC92DB045}"/>
              </a:ext>
            </a:extLst>
          </p:cNvPr>
          <p:cNvSpPr txBox="1"/>
          <p:nvPr/>
        </p:nvSpPr>
        <p:spPr>
          <a:xfrm>
            <a:off x="2406368" y="329244"/>
            <a:ext cx="7379264" cy="646331"/>
          </a:xfrm>
          <a:prstGeom prst="rect">
            <a:avLst/>
          </a:prstGeom>
          <a:noFill/>
        </p:spPr>
        <p:txBody>
          <a:bodyPr wrap="none" rtlCol="0">
            <a:spAutoFit/>
          </a:bodyPr>
          <a:lstStyle/>
          <a:p>
            <a:r>
              <a:rPr lang="it-IT" sz="3600"/>
              <a:t>La chirurgia bariatrica/metabolica oggi</a:t>
            </a:r>
          </a:p>
        </p:txBody>
      </p:sp>
      <p:sp>
        <p:nvSpPr>
          <p:cNvPr id="3" name="CasellaDiTesto 2">
            <a:extLst>
              <a:ext uri="{FF2B5EF4-FFF2-40B4-BE49-F238E27FC236}">
                <a16:creationId xmlns:a16="http://schemas.microsoft.com/office/drawing/2014/main" id="{70C27020-612B-F089-CDAA-2FFFE07AD570}"/>
              </a:ext>
            </a:extLst>
          </p:cNvPr>
          <p:cNvSpPr txBox="1"/>
          <p:nvPr/>
        </p:nvSpPr>
        <p:spPr>
          <a:xfrm>
            <a:off x="698774" y="1365813"/>
            <a:ext cx="3836756" cy="3908762"/>
          </a:xfrm>
          <a:prstGeom prst="rect">
            <a:avLst/>
          </a:prstGeom>
          <a:noFill/>
        </p:spPr>
        <p:txBody>
          <a:bodyPr wrap="square" rtlCol="0">
            <a:spAutoFit/>
          </a:bodyPr>
          <a:lstStyle/>
          <a:p>
            <a:r>
              <a:rPr lang="it-IT" sz="2800"/>
              <a:t>Il lungo termine</a:t>
            </a:r>
          </a:p>
          <a:p>
            <a:endParaRPr lang="it-IT" sz="2800"/>
          </a:p>
          <a:p>
            <a:r>
              <a:rPr lang="it-IT" sz="2400"/>
              <a:t>uno scomodo criterio che</a:t>
            </a:r>
          </a:p>
          <a:p>
            <a:r>
              <a:rPr lang="it-IT" sz="2400"/>
              <a:t>svaluta la chirurgia</a:t>
            </a:r>
          </a:p>
          <a:p>
            <a:endParaRPr lang="it-IT" sz="2400"/>
          </a:p>
          <a:p>
            <a:r>
              <a:rPr lang="it-IT" sz="2400"/>
              <a:t>e allora</a:t>
            </a:r>
          </a:p>
          <a:p>
            <a:endParaRPr lang="it-IT" sz="2400"/>
          </a:p>
          <a:p>
            <a:r>
              <a:rPr lang="it-IT" sz="2400"/>
              <a:t>ridotto a 3-5 aa</a:t>
            </a:r>
          </a:p>
          <a:p>
            <a:r>
              <a:rPr lang="it-IT" sz="2400"/>
              <a:t>aderenza al F-U 30%</a:t>
            </a:r>
          </a:p>
          <a:p>
            <a:r>
              <a:rPr lang="it-IT" sz="2400"/>
              <a:t>eccellenza= N° interventi</a:t>
            </a:r>
          </a:p>
        </p:txBody>
      </p:sp>
      <p:sp>
        <p:nvSpPr>
          <p:cNvPr id="4" name="CasellaDiTesto 3">
            <a:extLst>
              <a:ext uri="{FF2B5EF4-FFF2-40B4-BE49-F238E27FC236}">
                <a16:creationId xmlns:a16="http://schemas.microsoft.com/office/drawing/2014/main" id="{380B199B-1F68-9C8B-6557-1C1884AC23B9}"/>
              </a:ext>
            </a:extLst>
          </p:cNvPr>
          <p:cNvSpPr txBox="1"/>
          <p:nvPr/>
        </p:nvSpPr>
        <p:spPr>
          <a:xfrm>
            <a:off x="7656470" y="1365813"/>
            <a:ext cx="3836756" cy="2431435"/>
          </a:xfrm>
          <a:prstGeom prst="rect">
            <a:avLst/>
          </a:prstGeom>
          <a:noFill/>
        </p:spPr>
        <p:txBody>
          <a:bodyPr wrap="none" rtlCol="0">
            <a:spAutoFit/>
          </a:bodyPr>
          <a:lstStyle/>
          <a:p>
            <a:r>
              <a:rPr lang="it-IT" sz="2800"/>
              <a:t>procedure fattibili</a:t>
            </a:r>
          </a:p>
          <a:p>
            <a:endParaRPr lang="it-IT" sz="2800"/>
          </a:p>
          <a:p>
            <a:pPr marL="342900" indent="-342900">
              <a:buFont typeface="Arial" panose="020B0604020202020204" pitchFamily="34" charset="0"/>
              <a:buChar char="•"/>
            </a:pPr>
            <a:r>
              <a:rPr lang="it-IT" sz="2400"/>
              <a:t>non reversibili</a:t>
            </a:r>
          </a:p>
          <a:p>
            <a:pPr marL="342900" indent="-342900">
              <a:buFont typeface="Arial" panose="020B0604020202020204" pitchFamily="34" charset="0"/>
              <a:buChar char="•"/>
            </a:pPr>
            <a:r>
              <a:rPr lang="it-IT" sz="2400"/>
              <a:t>segmenti esclusi</a:t>
            </a:r>
          </a:p>
          <a:p>
            <a:pPr marL="342900" indent="-342900">
              <a:buFont typeface="Arial" panose="020B0604020202020204" pitchFamily="34" charset="0"/>
              <a:buChar char="•"/>
            </a:pPr>
            <a:r>
              <a:rPr lang="it-IT" sz="2400"/>
              <a:t>di cui “SI SA” poco</a:t>
            </a:r>
          </a:p>
          <a:p>
            <a:r>
              <a:rPr lang="it-IT" sz="2400" i="1"/>
              <a:t>il fondo gastrico per riflettere</a:t>
            </a:r>
          </a:p>
        </p:txBody>
      </p:sp>
      <p:pic>
        <p:nvPicPr>
          <p:cNvPr id="5" name="Immagine 4">
            <a:extLst>
              <a:ext uri="{FF2B5EF4-FFF2-40B4-BE49-F238E27FC236}">
                <a16:creationId xmlns:a16="http://schemas.microsoft.com/office/drawing/2014/main" id="{8E912288-785F-5177-0F3D-4357547C8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8658" y="3735438"/>
            <a:ext cx="4253446" cy="2392563"/>
          </a:xfrm>
          <a:prstGeom prst="rect">
            <a:avLst/>
          </a:prstGeom>
        </p:spPr>
      </p:pic>
    </p:spTree>
    <p:extLst>
      <p:ext uri="{BB962C8B-B14F-4D97-AF65-F5344CB8AC3E}">
        <p14:creationId xmlns:p14="http://schemas.microsoft.com/office/powerpoint/2010/main" val="1557548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479EBF6-F700-59CE-570B-DB791C8A3967}"/>
              </a:ext>
            </a:extLst>
          </p:cNvPr>
          <p:cNvSpPr txBox="1"/>
          <p:nvPr/>
        </p:nvSpPr>
        <p:spPr>
          <a:xfrm>
            <a:off x="2232121" y="266218"/>
            <a:ext cx="7727757" cy="646331"/>
          </a:xfrm>
          <a:prstGeom prst="rect">
            <a:avLst/>
          </a:prstGeom>
          <a:noFill/>
        </p:spPr>
        <p:txBody>
          <a:bodyPr wrap="none" rtlCol="0">
            <a:spAutoFit/>
          </a:bodyPr>
          <a:lstStyle/>
          <a:p>
            <a:r>
              <a:rPr lang="en-US" sz="3600" dirty="0"/>
              <a:t>Un </a:t>
            </a:r>
            <a:r>
              <a:rPr lang="en-US" sz="3600" dirty="0" err="1"/>
              <a:t>esempio</a:t>
            </a:r>
            <a:r>
              <a:rPr lang="en-US" sz="3600" dirty="0"/>
              <a:t> </a:t>
            </a:r>
            <a:r>
              <a:rPr lang="en-US" sz="3600" dirty="0" err="1"/>
              <a:t>calzante</a:t>
            </a:r>
            <a:r>
              <a:rPr lang="en-US" sz="3600" dirty="0"/>
              <a:t> per </a:t>
            </a:r>
            <a:r>
              <a:rPr lang="en-US" sz="3600" dirty="0" err="1"/>
              <a:t>mettere</a:t>
            </a:r>
            <a:r>
              <a:rPr lang="en-US" sz="3600" dirty="0"/>
              <a:t> </a:t>
            </a:r>
            <a:r>
              <a:rPr lang="en-US" sz="3600" dirty="0" err="1"/>
              <a:t>ordine</a:t>
            </a:r>
            <a:endParaRPr lang="en-US" sz="3600" dirty="0"/>
          </a:p>
        </p:txBody>
      </p:sp>
      <p:sp>
        <p:nvSpPr>
          <p:cNvPr id="3" name="CasellaDiTesto 2">
            <a:extLst>
              <a:ext uri="{FF2B5EF4-FFF2-40B4-BE49-F238E27FC236}">
                <a16:creationId xmlns:a16="http://schemas.microsoft.com/office/drawing/2014/main" id="{27B0452C-52DE-BB9B-A3C2-40CD244F2306}"/>
              </a:ext>
            </a:extLst>
          </p:cNvPr>
          <p:cNvSpPr txBox="1"/>
          <p:nvPr/>
        </p:nvSpPr>
        <p:spPr>
          <a:xfrm>
            <a:off x="398609" y="1481559"/>
            <a:ext cx="2454133" cy="584775"/>
          </a:xfrm>
          <a:prstGeom prst="rect">
            <a:avLst/>
          </a:prstGeom>
          <a:noFill/>
        </p:spPr>
        <p:txBody>
          <a:bodyPr wrap="none" rtlCol="0">
            <a:spAutoFit/>
          </a:bodyPr>
          <a:lstStyle/>
          <a:p>
            <a:r>
              <a:rPr lang="en-US" sz="3200" u="sng" dirty="0"/>
              <a:t>La breast unit</a:t>
            </a:r>
          </a:p>
        </p:txBody>
      </p:sp>
      <p:sp>
        <p:nvSpPr>
          <p:cNvPr id="4" name="CasellaDiTesto 3">
            <a:extLst>
              <a:ext uri="{FF2B5EF4-FFF2-40B4-BE49-F238E27FC236}">
                <a16:creationId xmlns:a16="http://schemas.microsoft.com/office/drawing/2014/main" id="{A59A40E3-943A-03DD-69E5-C6EB840F50EB}"/>
              </a:ext>
            </a:extLst>
          </p:cNvPr>
          <p:cNvSpPr txBox="1"/>
          <p:nvPr/>
        </p:nvSpPr>
        <p:spPr>
          <a:xfrm>
            <a:off x="275926" y="2560923"/>
            <a:ext cx="3787575" cy="2400657"/>
          </a:xfrm>
          <a:prstGeom prst="rect">
            <a:avLst/>
          </a:prstGeom>
          <a:noFill/>
        </p:spPr>
        <p:txBody>
          <a:bodyPr wrap="none" rtlCol="0">
            <a:spAutoFit/>
          </a:bodyPr>
          <a:lstStyle/>
          <a:p>
            <a:r>
              <a:rPr lang="en-US" sz="2800" dirty="0" err="1"/>
              <a:t>interdisciplinarietà</a:t>
            </a:r>
            <a:endParaRPr lang="en-US" sz="2800" dirty="0"/>
          </a:p>
          <a:p>
            <a:r>
              <a:rPr lang="en-US" sz="2800" dirty="0"/>
              <a:t>e</a:t>
            </a:r>
          </a:p>
          <a:p>
            <a:r>
              <a:rPr lang="en-US" sz="2800" dirty="0" err="1"/>
              <a:t>integrazione</a:t>
            </a:r>
            <a:r>
              <a:rPr lang="en-US" sz="2800" dirty="0"/>
              <a:t> </a:t>
            </a:r>
            <a:r>
              <a:rPr lang="en-US" sz="2800" dirty="0" err="1"/>
              <a:t>terapeutica</a:t>
            </a:r>
            <a:endParaRPr lang="en-US" sz="2800" dirty="0"/>
          </a:p>
          <a:p>
            <a:endParaRPr lang="en-US" dirty="0"/>
          </a:p>
          <a:p>
            <a:r>
              <a:rPr lang="en-US" sz="2400" dirty="0" err="1"/>
              <a:t>esaltazione</a:t>
            </a:r>
            <a:r>
              <a:rPr lang="en-US" sz="2400" dirty="0"/>
              <a:t> </a:t>
            </a:r>
            <a:r>
              <a:rPr lang="en-US" sz="2400" dirty="0" err="1"/>
              <a:t>della</a:t>
            </a:r>
            <a:r>
              <a:rPr lang="en-US" sz="2400" dirty="0"/>
              <a:t> </a:t>
            </a:r>
            <a:r>
              <a:rPr lang="en-US" sz="2400" dirty="0" err="1"/>
              <a:t>prestazione</a:t>
            </a:r>
            <a:endParaRPr lang="en-US" sz="2400" dirty="0"/>
          </a:p>
          <a:p>
            <a:r>
              <a:rPr lang="en-US" sz="2400" dirty="0" err="1"/>
              <a:t>decoro</a:t>
            </a:r>
            <a:r>
              <a:rPr lang="en-US" sz="2400" dirty="0"/>
              <a:t> </a:t>
            </a:r>
            <a:r>
              <a:rPr lang="en-US" sz="2400" dirty="0" err="1"/>
              <a:t>professionale</a:t>
            </a:r>
            <a:endParaRPr lang="en-US" sz="2400" dirty="0"/>
          </a:p>
        </p:txBody>
      </p:sp>
      <p:sp>
        <p:nvSpPr>
          <p:cNvPr id="5" name="CasellaDiTesto 4">
            <a:extLst>
              <a:ext uri="{FF2B5EF4-FFF2-40B4-BE49-F238E27FC236}">
                <a16:creationId xmlns:a16="http://schemas.microsoft.com/office/drawing/2014/main" id="{B92D42D6-DAE7-D4E5-A000-519AB259AEE5}"/>
              </a:ext>
            </a:extLst>
          </p:cNvPr>
          <p:cNvSpPr txBox="1"/>
          <p:nvPr/>
        </p:nvSpPr>
        <p:spPr>
          <a:xfrm>
            <a:off x="4064642" y="4496204"/>
            <a:ext cx="4062713" cy="1200329"/>
          </a:xfrm>
          <a:prstGeom prst="rect">
            <a:avLst/>
          </a:prstGeom>
          <a:noFill/>
        </p:spPr>
        <p:txBody>
          <a:bodyPr wrap="square" rtlCol="0">
            <a:spAutoFit/>
          </a:bodyPr>
          <a:lstStyle/>
          <a:p>
            <a:pPr algn="ctr"/>
            <a:r>
              <a:rPr lang="en-US" sz="4000" dirty="0" err="1"/>
              <a:t>paziente</a:t>
            </a:r>
            <a:endParaRPr lang="en-US" sz="4000" dirty="0"/>
          </a:p>
          <a:p>
            <a:pPr algn="ctr"/>
            <a:r>
              <a:rPr lang="en-US" sz="3200" dirty="0" err="1"/>
              <a:t>giovane</a:t>
            </a:r>
            <a:r>
              <a:rPr lang="en-US" sz="3200" dirty="0"/>
              <a:t> con BMI di 42</a:t>
            </a:r>
          </a:p>
        </p:txBody>
      </p:sp>
      <p:pic>
        <p:nvPicPr>
          <p:cNvPr id="7" name="Immagine 6">
            <a:extLst>
              <a:ext uri="{FF2B5EF4-FFF2-40B4-BE49-F238E27FC236}">
                <a16:creationId xmlns:a16="http://schemas.microsoft.com/office/drawing/2014/main" id="{90C1257A-717F-6DD7-B3C9-B4FBE4B5C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3544" y="2274678"/>
            <a:ext cx="2262530" cy="2214047"/>
          </a:xfrm>
          <a:prstGeom prst="rect">
            <a:avLst/>
          </a:prstGeom>
        </p:spPr>
      </p:pic>
      <p:sp>
        <p:nvSpPr>
          <p:cNvPr id="6" name="CasellaDiTesto 5">
            <a:extLst>
              <a:ext uri="{FF2B5EF4-FFF2-40B4-BE49-F238E27FC236}">
                <a16:creationId xmlns:a16="http://schemas.microsoft.com/office/drawing/2014/main" id="{4A116746-283E-E55F-D537-FA36115B85EE}"/>
              </a:ext>
            </a:extLst>
          </p:cNvPr>
          <p:cNvSpPr txBox="1"/>
          <p:nvPr/>
        </p:nvSpPr>
        <p:spPr>
          <a:xfrm>
            <a:off x="3943792" y="1284789"/>
            <a:ext cx="4876456" cy="2862322"/>
          </a:xfrm>
          <a:prstGeom prst="rect">
            <a:avLst/>
          </a:prstGeom>
          <a:noFill/>
        </p:spPr>
        <p:txBody>
          <a:bodyPr wrap="square" rtlCol="0">
            <a:spAutoFit/>
          </a:bodyPr>
          <a:lstStyle/>
          <a:p>
            <a:pPr algn="just"/>
            <a:r>
              <a:rPr lang="en-US" sz="1800" dirty="0">
                <a:solidFill>
                  <a:srgbClr val="1D1D1D"/>
                </a:solidFill>
                <a:effectLst/>
                <a:latin typeface="Helvetica" pitchFamily="2" charset="0"/>
                <a:ea typeface="Times New Roman" panose="02020603050405020304" pitchFamily="18" charset="0"/>
                <a:cs typeface="Times New Roman" panose="02020603050405020304" pitchFamily="18" charset="0"/>
              </a:rPr>
              <a:t>Therapeutic advances in obesity management: an overview of the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solidFill>
                  <a:srgbClr val="1D1D1D"/>
                </a:solidFill>
                <a:effectLst/>
                <a:latin typeface="Helvetica" pitchFamily="2" charset="0"/>
                <a:ea typeface="Times New Roman" panose="02020603050405020304" pitchFamily="18" charset="0"/>
                <a:cs typeface="Times New Roman" panose="02020603050405020304" pitchFamily="18" charset="0"/>
              </a:rPr>
              <a:t>Therapeutic interventions. </a:t>
            </a:r>
            <a:r>
              <a:rPr lang="en-US" sz="1800" dirty="0">
                <a:effectLst/>
                <a:latin typeface="Helvetica" pitchFamily="2" charset="0"/>
                <a:ea typeface="Times New Roman" panose="02020603050405020304" pitchFamily="18" charset="0"/>
                <a:cs typeface="Times New Roman" panose="02020603050405020304" pitchFamily="18" charset="0"/>
              </a:rPr>
              <a:t>Frontiers in Endocrinology</a:t>
            </a:r>
            <a:r>
              <a:rPr lang="en-US" sz="1800" dirty="0">
                <a:solidFill>
                  <a:srgbClr val="CD1B27"/>
                </a:solidFill>
                <a:effectLst/>
                <a:latin typeface="Helvetica" pitchFamily="2" charset="0"/>
                <a:ea typeface="Times New Roman" panose="02020603050405020304" pitchFamily="18" charset="0"/>
                <a:cs typeface="Times New Roman" panose="02020603050405020304" pitchFamily="18" charset="0"/>
              </a:rPr>
              <a:t>;</a:t>
            </a:r>
            <a:r>
              <a:rPr lang="en-US" sz="1800" dirty="0">
                <a:solidFill>
                  <a:srgbClr val="919191"/>
                </a:solidFill>
                <a:effectLst/>
                <a:latin typeface="Helvetica" pitchFamily="2" charset="0"/>
                <a:ea typeface="Times New Roman" panose="02020603050405020304" pitchFamily="18" charset="0"/>
                <a:cs typeface="Times New Roman" panose="02020603050405020304" pitchFamily="18" charset="0"/>
              </a:rPr>
              <a:t> </a:t>
            </a:r>
            <a:r>
              <a:rPr lang="en-US" sz="1800" dirty="0">
                <a:solidFill>
                  <a:srgbClr val="1D1D1D"/>
                </a:solidFill>
                <a:effectLst/>
                <a:latin typeface="Helvetica" pitchFamily="2" charset="0"/>
                <a:ea typeface="Times New Roman" panose="02020603050405020304" pitchFamily="18" charset="0"/>
                <a:cs typeface="Times New Roman" panose="02020603050405020304" pitchFamily="18" charset="0"/>
              </a:rPr>
              <a:t>2024.</a:t>
            </a:r>
            <a:endParaRPr lang="it-IT" sz="1800" dirty="0">
              <a:solidFill>
                <a:srgbClr val="000000"/>
              </a:solidFill>
              <a:effectLst/>
              <a:latin typeface="Helvetica" pitchFamily="2" charset="0"/>
              <a:ea typeface="Times New Roman" panose="02020603050405020304" pitchFamily="18" charset="0"/>
              <a:cs typeface="Times New Roman" panose="02020603050405020304" pitchFamily="18" charset="0"/>
            </a:endParaRPr>
          </a:p>
          <a:p>
            <a:pPr algn="just"/>
            <a:r>
              <a:rPr lang="en-US" sz="1800" dirty="0">
                <a:solidFill>
                  <a:srgbClr val="6C6C6B"/>
                </a:solidFill>
                <a:effectLst/>
                <a:latin typeface="Helvetica" pitchFamily="2" charset="0"/>
                <a:ea typeface="Times New Roman" panose="02020603050405020304" pitchFamily="18" charset="0"/>
                <a:cs typeface="Times New Roman" panose="02020603050405020304" pitchFamily="18" charset="0"/>
              </a:rPr>
              <a:t> </a:t>
            </a:r>
            <a:r>
              <a:rPr lang="en-US" sz="1800" dirty="0">
                <a:solidFill>
                  <a:srgbClr val="1D1D1D"/>
                </a:solidFill>
                <a:effectLst/>
                <a:latin typeface="Calibri" panose="020F0502020204030204" pitchFamily="34" charset="0"/>
                <a:ea typeface="Calibri" panose="020F0502020204030204" pitchFamily="34" charset="0"/>
                <a:cs typeface="Times New Roman" panose="02020603050405020304" pitchFamily="18" charset="0"/>
              </a:rPr>
              <a:t>the basis of obesity is not genetic (</a:t>
            </a:r>
            <a:r>
              <a:rPr lang="en-US" sz="1800" dirty="0">
                <a:solidFill>
                  <a:srgbClr val="CD1B27"/>
                </a:solidFill>
                <a:effectLst/>
                <a:latin typeface="Calibri" panose="020F0502020204030204" pitchFamily="34" charset="0"/>
                <a:ea typeface="Calibri" panose="020F0502020204030204" pitchFamily="34" charset="0"/>
                <a:cs typeface="Times New Roman" panose="02020603050405020304" pitchFamily="18" charset="0"/>
              </a:rPr>
              <a:t>7</a:t>
            </a:r>
            <a:r>
              <a:rPr lang="en-US" sz="1800" dirty="0">
                <a:solidFill>
                  <a:srgbClr val="1D1D1D"/>
                </a:solidFill>
                <a:effectLst/>
                <a:latin typeface="Calibri" panose="020F0502020204030204" pitchFamily="34" charset="0"/>
                <a:ea typeface="Calibri" panose="020F0502020204030204" pitchFamily="34" charset="0"/>
                <a:cs typeface="Times New Roman" panose="02020603050405020304" pitchFamily="18" charset="0"/>
              </a:rPr>
              <a:t>). The evidence suggests that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genes </a:t>
            </a:r>
            <a:r>
              <a:rPr lang="en-US" sz="1800" dirty="0">
                <a:effectLst/>
                <a:latin typeface="Calibri" panose="020F0502020204030204" pitchFamily="34" charset="0"/>
                <a:ea typeface="Calibri" panose="020F0502020204030204" pitchFamily="34" charset="0"/>
                <a:cs typeface="Times New Roman" panose="02020603050405020304" pitchFamily="18" charset="0"/>
              </a:rPr>
              <a:t>often</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need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be closely linked with</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environmental and lifestyle risk factors to affect weight </a:t>
            </a:r>
            <a:r>
              <a:rPr lang="en-US" sz="1800" dirty="0">
                <a:solidFill>
                  <a:srgbClr val="1D1D1D"/>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CD1B27"/>
                </a:solidFill>
                <a:effectLst/>
                <a:latin typeface="Calibri" panose="020F0502020204030204" pitchFamily="34" charset="0"/>
                <a:ea typeface="Calibri" panose="020F0502020204030204" pitchFamily="34" charset="0"/>
                <a:cs typeface="Times New Roman" panose="02020603050405020304" pitchFamily="18" charset="0"/>
              </a:rPr>
              <a:t>8</a:t>
            </a:r>
            <a:r>
              <a:rPr lang="en-US" sz="1800" dirty="0">
                <a:solidFill>
                  <a:srgbClr val="1D1D1D"/>
                </a:solidFill>
                <a:effectLst/>
                <a:latin typeface="Calibri" panose="020F0502020204030204" pitchFamily="34" charset="0"/>
                <a:ea typeface="Calibri" panose="020F0502020204030204" pitchFamily="34" charset="0"/>
                <a:cs typeface="Times New Roman" panose="02020603050405020304" pitchFamily="18" charset="0"/>
              </a:rPr>
              <a:t>). Currently, lifestyle interventions including physical activity and diet are the first-line management</a:t>
            </a:r>
            <a:r>
              <a:rPr lang="it-IT" dirty="0">
                <a:effectLst/>
              </a:rPr>
              <a:t> </a:t>
            </a:r>
            <a:endParaRPr lang="en-US" dirty="0"/>
          </a:p>
        </p:txBody>
      </p:sp>
      <p:sp>
        <p:nvSpPr>
          <p:cNvPr id="8" name="CasellaDiTesto 7">
            <a:extLst>
              <a:ext uri="{FF2B5EF4-FFF2-40B4-BE49-F238E27FC236}">
                <a16:creationId xmlns:a16="http://schemas.microsoft.com/office/drawing/2014/main" id="{04C28EA3-0DD6-7306-F77F-A159C529A615}"/>
              </a:ext>
            </a:extLst>
          </p:cNvPr>
          <p:cNvSpPr txBox="1"/>
          <p:nvPr/>
        </p:nvSpPr>
        <p:spPr>
          <a:xfrm>
            <a:off x="8773948" y="1543114"/>
            <a:ext cx="3418052" cy="523220"/>
          </a:xfrm>
          <a:prstGeom prst="rect">
            <a:avLst/>
          </a:prstGeom>
          <a:noFill/>
        </p:spPr>
        <p:txBody>
          <a:bodyPr wrap="none" rtlCol="0">
            <a:spAutoFit/>
          </a:bodyPr>
          <a:lstStyle/>
          <a:p>
            <a:r>
              <a:rPr lang="en-US" sz="2800" u="sng" dirty="0"/>
              <a:t>Il “</a:t>
            </a:r>
            <a:r>
              <a:rPr lang="en-US" sz="2800" u="sng" dirty="0" err="1"/>
              <a:t>chirurgo</a:t>
            </a:r>
            <a:r>
              <a:rPr lang="en-US" sz="2800" u="sng" dirty="0"/>
              <a:t>” </a:t>
            </a:r>
            <a:r>
              <a:rPr lang="en-US" sz="2800" u="sng" dirty="0" err="1"/>
              <a:t>bariatrico</a:t>
            </a:r>
            <a:endParaRPr lang="en-US" sz="2800" u="sng" dirty="0"/>
          </a:p>
        </p:txBody>
      </p:sp>
    </p:spTree>
    <p:extLst>
      <p:ext uri="{BB962C8B-B14F-4D97-AF65-F5344CB8AC3E}">
        <p14:creationId xmlns:p14="http://schemas.microsoft.com/office/powerpoint/2010/main" val="3790359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DCB1DBB-9CFF-48F5-4AB1-CD9430E7F26A}"/>
              </a:ext>
            </a:extLst>
          </p:cNvPr>
          <p:cNvSpPr txBox="1"/>
          <p:nvPr/>
        </p:nvSpPr>
        <p:spPr>
          <a:xfrm>
            <a:off x="1245185" y="371046"/>
            <a:ext cx="9701630" cy="646331"/>
          </a:xfrm>
          <a:prstGeom prst="rect">
            <a:avLst/>
          </a:prstGeom>
          <a:noFill/>
        </p:spPr>
        <p:txBody>
          <a:bodyPr wrap="none" rtlCol="0">
            <a:spAutoFit/>
          </a:bodyPr>
          <a:lstStyle/>
          <a:p>
            <a:pPr algn="ctr"/>
            <a:r>
              <a:rPr lang="it-IT" sz="3600" dirty="0"/>
              <a:t>CONSIDERAZIONE - </a:t>
            </a:r>
            <a:r>
              <a:rPr lang="it-IT" sz="2800" dirty="0"/>
              <a:t>Il razionale dello spazio per il bendaggio</a:t>
            </a:r>
          </a:p>
        </p:txBody>
      </p:sp>
      <p:sp>
        <p:nvSpPr>
          <p:cNvPr id="3" name="CasellaDiTesto 2">
            <a:extLst>
              <a:ext uri="{FF2B5EF4-FFF2-40B4-BE49-F238E27FC236}">
                <a16:creationId xmlns:a16="http://schemas.microsoft.com/office/drawing/2014/main" id="{D45B2590-9702-1E1A-8303-AE8DC17A53B7}"/>
              </a:ext>
            </a:extLst>
          </p:cNvPr>
          <p:cNvSpPr txBox="1"/>
          <p:nvPr/>
        </p:nvSpPr>
        <p:spPr>
          <a:xfrm>
            <a:off x="1288017" y="1189071"/>
            <a:ext cx="9615966" cy="584775"/>
          </a:xfrm>
          <a:prstGeom prst="rect">
            <a:avLst/>
          </a:prstGeom>
          <a:noFill/>
        </p:spPr>
        <p:txBody>
          <a:bodyPr wrap="none" rtlCol="0">
            <a:spAutoFit/>
          </a:bodyPr>
          <a:lstStyle/>
          <a:p>
            <a:r>
              <a:rPr lang="it-IT" sz="2400" dirty="0">
                <a:cs typeface="Arial" panose="020B0604020202020204" pitchFamily="34" charset="0"/>
              </a:rPr>
              <a:t>Il </a:t>
            </a:r>
            <a:r>
              <a:rPr lang="it-IT" sz="3200" dirty="0">
                <a:cs typeface="Arial" panose="020B0604020202020204" pitchFamily="34" charset="0"/>
              </a:rPr>
              <a:t>paziente</a:t>
            </a:r>
            <a:r>
              <a:rPr lang="it-IT" sz="2400" dirty="0">
                <a:cs typeface="Arial" panose="020B0604020202020204" pitchFamily="34" charset="0"/>
              </a:rPr>
              <a:t> ha un percorso di cura efficace e sicuro nel </a:t>
            </a:r>
            <a:r>
              <a:rPr lang="it-IT" sz="3200" dirty="0">
                <a:cs typeface="Arial" panose="020B0604020202020204" pitchFamily="34" charset="0"/>
              </a:rPr>
              <a:t>lungo termine</a:t>
            </a:r>
          </a:p>
        </p:txBody>
      </p:sp>
      <p:sp>
        <p:nvSpPr>
          <p:cNvPr id="4" name="CasellaDiTesto 3">
            <a:extLst>
              <a:ext uri="{FF2B5EF4-FFF2-40B4-BE49-F238E27FC236}">
                <a16:creationId xmlns:a16="http://schemas.microsoft.com/office/drawing/2014/main" id="{056C0D29-7BA8-31D2-A4E3-09D9B2B58086}"/>
              </a:ext>
            </a:extLst>
          </p:cNvPr>
          <p:cNvSpPr txBox="1"/>
          <p:nvPr/>
        </p:nvSpPr>
        <p:spPr>
          <a:xfrm>
            <a:off x="342774" y="2082551"/>
            <a:ext cx="2537041" cy="2893100"/>
          </a:xfrm>
          <a:prstGeom prst="rect">
            <a:avLst/>
          </a:prstGeom>
          <a:noFill/>
        </p:spPr>
        <p:txBody>
          <a:bodyPr wrap="none" rtlCol="0">
            <a:spAutoFit/>
          </a:bodyPr>
          <a:lstStyle/>
          <a:p>
            <a:r>
              <a:rPr lang="it-IT" sz="2800" dirty="0">
                <a:cs typeface="Arial" panose="020B0604020202020204" pitchFamily="34" charset="0"/>
              </a:rPr>
              <a:t>team</a:t>
            </a:r>
          </a:p>
          <a:p>
            <a:endParaRPr lang="it-IT" sz="2800" dirty="0">
              <a:cs typeface="Arial" panose="020B0604020202020204" pitchFamily="34" charset="0"/>
            </a:endParaRPr>
          </a:p>
          <a:p>
            <a:endParaRPr lang="it-IT" sz="2800" dirty="0">
              <a:cs typeface="Arial" panose="020B0604020202020204" pitchFamily="34" charset="0"/>
            </a:endParaRPr>
          </a:p>
          <a:p>
            <a:r>
              <a:rPr lang="it-IT" sz="2400" dirty="0">
                <a:cs typeface="Arial" panose="020B0604020202020204" pitchFamily="34" charset="0"/>
              </a:rPr>
              <a:t>bendaggio gastrico</a:t>
            </a:r>
          </a:p>
          <a:p>
            <a:r>
              <a:rPr lang="it-IT" sz="2000" dirty="0">
                <a:cs typeface="Arial" panose="020B0604020202020204" pitchFamily="34" charset="0"/>
              </a:rPr>
              <a:t>sicuro ed efficace</a:t>
            </a:r>
          </a:p>
          <a:p>
            <a:r>
              <a:rPr lang="it-IT" dirty="0">
                <a:cs typeface="Arial" panose="020B0604020202020204" pitchFamily="34" charset="0"/>
              </a:rPr>
              <a:t>minimamente invasivo</a:t>
            </a:r>
          </a:p>
          <a:p>
            <a:r>
              <a:rPr lang="it-IT" dirty="0">
                <a:solidFill>
                  <a:srgbClr val="00B050"/>
                </a:solidFill>
                <a:cs typeface="Arial" panose="020B0604020202020204" pitchFamily="34" charset="0"/>
              </a:rPr>
              <a:t>regolabile</a:t>
            </a:r>
          </a:p>
          <a:p>
            <a:r>
              <a:rPr lang="it-IT" dirty="0">
                <a:solidFill>
                  <a:srgbClr val="00B050"/>
                </a:solidFill>
                <a:cs typeface="Arial" panose="020B0604020202020204" pitchFamily="34" charset="0"/>
              </a:rPr>
              <a:t>reversibile</a:t>
            </a:r>
          </a:p>
        </p:txBody>
      </p:sp>
      <p:sp>
        <p:nvSpPr>
          <p:cNvPr id="5" name="Segnaposto testo 2">
            <a:extLst>
              <a:ext uri="{FF2B5EF4-FFF2-40B4-BE49-F238E27FC236}">
                <a16:creationId xmlns:a16="http://schemas.microsoft.com/office/drawing/2014/main" id="{39C092D8-4F35-07AC-5264-F92516BF1D65}"/>
              </a:ext>
            </a:extLst>
          </p:cNvPr>
          <p:cNvSpPr txBox="1">
            <a:spLocks/>
          </p:cNvSpPr>
          <p:nvPr/>
        </p:nvSpPr>
        <p:spPr>
          <a:xfrm>
            <a:off x="4217623" y="2166420"/>
            <a:ext cx="3798070" cy="4027985"/>
          </a:xfrm>
          <a:prstGeom prst="rect">
            <a:avLst/>
          </a:prstGeom>
        </p:spPr>
        <p:txBody>
          <a:bodyPr>
            <a:noAutofit/>
          </a:bodyPr>
          <a:lst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it-IT" sz="2400" dirty="0"/>
              <a:t>concreta indicazione</a:t>
            </a:r>
          </a:p>
          <a:p>
            <a:pPr>
              <a:buFont typeface="Arial" panose="020B0604020202020204" pitchFamily="34" charset="0"/>
              <a:buChar char="•"/>
            </a:pPr>
            <a:endParaRPr lang="it-IT" sz="2400" dirty="0"/>
          </a:p>
          <a:p>
            <a:pPr>
              <a:buFont typeface="Arial" panose="020B0604020202020204" pitchFamily="34" charset="0"/>
              <a:buChar char="•"/>
            </a:pPr>
            <a:r>
              <a:rPr lang="it-IT" sz="2400" dirty="0"/>
              <a:t>no-trattamenti in eccesso</a:t>
            </a:r>
          </a:p>
          <a:p>
            <a:pPr>
              <a:buFont typeface="Arial" panose="020B0604020202020204" pitchFamily="34" charset="0"/>
              <a:buChar char="•"/>
            </a:pPr>
            <a:endParaRPr lang="it-IT" sz="2400" dirty="0"/>
          </a:p>
          <a:p>
            <a:pPr>
              <a:buFont typeface="Arial" panose="020B0604020202020204" pitchFamily="34" charset="0"/>
              <a:buChar char="•"/>
            </a:pPr>
            <a:r>
              <a:rPr lang="it-IT" sz="2400" dirty="0"/>
              <a:t>no-effetti collaterali a lungo termine</a:t>
            </a:r>
          </a:p>
          <a:p>
            <a:pPr>
              <a:buFont typeface="Arial" panose="020B0604020202020204" pitchFamily="34" charset="0"/>
              <a:buChar char="•"/>
            </a:pPr>
            <a:r>
              <a:rPr lang="it-IT" sz="2400" dirty="0"/>
              <a:t>soluzioni alternative e in divenire - </a:t>
            </a:r>
            <a:r>
              <a:rPr lang="it-IT" sz="2800" dirty="0"/>
              <a:t>nuovi farmaci</a:t>
            </a:r>
          </a:p>
        </p:txBody>
      </p:sp>
      <p:sp>
        <p:nvSpPr>
          <p:cNvPr id="6" name="Parentesi graffa chiusa 5">
            <a:extLst>
              <a:ext uri="{FF2B5EF4-FFF2-40B4-BE49-F238E27FC236}">
                <a16:creationId xmlns:a16="http://schemas.microsoft.com/office/drawing/2014/main" id="{98B9C251-642F-0944-742E-AB0332013DB0}"/>
              </a:ext>
            </a:extLst>
          </p:cNvPr>
          <p:cNvSpPr/>
          <p:nvPr/>
        </p:nvSpPr>
        <p:spPr>
          <a:xfrm>
            <a:off x="7752352" y="2347572"/>
            <a:ext cx="434340" cy="366568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Freccia destra 6">
            <a:extLst>
              <a:ext uri="{FF2B5EF4-FFF2-40B4-BE49-F238E27FC236}">
                <a16:creationId xmlns:a16="http://schemas.microsoft.com/office/drawing/2014/main" id="{BBBCD31A-0EFB-988E-7E77-B78492EB31ED}"/>
              </a:ext>
            </a:extLst>
          </p:cNvPr>
          <p:cNvSpPr/>
          <p:nvPr/>
        </p:nvSpPr>
        <p:spPr>
          <a:xfrm>
            <a:off x="1756975" y="2353424"/>
            <a:ext cx="2228781" cy="108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DDAD8401-C68A-5D6A-15DE-D520AADD5E02}"/>
              </a:ext>
            </a:extLst>
          </p:cNvPr>
          <p:cNvSpPr txBox="1"/>
          <p:nvPr/>
        </p:nvSpPr>
        <p:spPr>
          <a:xfrm>
            <a:off x="3238134" y="3178337"/>
            <a:ext cx="441146" cy="369332"/>
          </a:xfrm>
          <a:prstGeom prst="rect">
            <a:avLst/>
          </a:prstGeom>
          <a:noFill/>
        </p:spPr>
        <p:txBody>
          <a:bodyPr wrap="none" rtlCol="0">
            <a:spAutoFit/>
          </a:bodyPr>
          <a:lstStyle/>
          <a:p>
            <a:r>
              <a:rPr lang="it-IT" dirty="0">
                <a:cs typeface="Arial" panose="020B0604020202020204" pitchFamily="34" charset="0"/>
              </a:rPr>
              <a:t>no</a:t>
            </a:r>
          </a:p>
        </p:txBody>
      </p:sp>
      <p:sp>
        <p:nvSpPr>
          <p:cNvPr id="9" name="Freccia destra 8">
            <a:extLst>
              <a:ext uri="{FF2B5EF4-FFF2-40B4-BE49-F238E27FC236}">
                <a16:creationId xmlns:a16="http://schemas.microsoft.com/office/drawing/2014/main" id="{2EDF83BA-548B-0F73-22FB-64EF535F93F3}"/>
              </a:ext>
            </a:extLst>
          </p:cNvPr>
          <p:cNvSpPr/>
          <p:nvPr/>
        </p:nvSpPr>
        <p:spPr>
          <a:xfrm>
            <a:off x="3014066" y="3516422"/>
            <a:ext cx="978408" cy="1080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4C615B03-249D-30B3-FB01-1C0CB927A1A0}"/>
              </a:ext>
            </a:extLst>
          </p:cNvPr>
          <p:cNvSpPr txBox="1"/>
          <p:nvPr/>
        </p:nvSpPr>
        <p:spPr>
          <a:xfrm>
            <a:off x="2910845" y="4210717"/>
            <a:ext cx="747256" cy="369332"/>
          </a:xfrm>
          <a:prstGeom prst="rect">
            <a:avLst/>
          </a:prstGeom>
          <a:noFill/>
        </p:spPr>
        <p:txBody>
          <a:bodyPr wrap="square" rtlCol="0">
            <a:spAutoFit/>
          </a:bodyPr>
          <a:lstStyle/>
          <a:p>
            <a:r>
              <a:rPr lang="it-IT">
                <a:cs typeface="Arial" panose="020B0604020202020204" pitchFamily="34" charset="0"/>
              </a:rPr>
              <a:t>no</a:t>
            </a:r>
          </a:p>
        </p:txBody>
      </p:sp>
      <p:sp>
        <p:nvSpPr>
          <p:cNvPr id="11" name="Freccia destra 10">
            <a:extLst>
              <a:ext uri="{FF2B5EF4-FFF2-40B4-BE49-F238E27FC236}">
                <a16:creationId xmlns:a16="http://schemas.microsoft.com/office/drawing/2014/main" id="{DD1B11DA-FF72-303B-7F7B-9084C4906F3C}"/>
              </a:ext>
            </a:extLst>
          </p:cNvPr>
          <p:cNvSpPr/>
          <p:nvPr/>
        </p:nvSpPr>
        <p:spPr>
          <a:xfrm>
            <a:off x="2041756" y="4548667"/>
            <a:ext cx="1944000" cy="1080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3874D28E-06FF-4962-C95D-963F50735D8E}"/>
              </a:ext>
            </a:extLst>
          </p:cNvPr>
          <p:cNvSpPr txBox="1"/>
          <p:nvPr/>
        </p:nvSpPr>
        <p:spPr>
          <a:xfrm rot="827661">
            <a:off x="2206083" y="4878657"/>
            <a:ext cx="1460336" cy="646331"/>
          </a:xfrm>
          <a:prstGeom prst="rect">
            <a:avLst/>
          </a:prstGeom>
          <a:noFill/>
        </p:spPr>
        <p:txBody>
          <a:bodyPr wrap="none" rtlCol="0">
            <a:spAutoFit/>
          </a:bodyPr>
          <a:lstStyle/>
          <a:p>
            <a:r>
              <a:rPr lang="it-IT" dirty="0">
                <a:cs typeface="Arial" panose="020B0604020202020204" pitchFamily="34" charset="0"/>
              </a:rPr>
              <a:t>restaurazione</a:t>
            </a:r>
          </a:p>
          <a:p>
            <a:r>
              <a:rPr lang="it-IT" dirty="0">
                <a:cs typeface="Arial" panose="020B0604020202020204" pitchFamily="34" charset="0"/>
              </a:rPr>
              <a:t>sequenzialità</a:t>
            </a:r>
          </a:p>
        </p:txBody>
      </p:sp>
      <p:sp>
        <p:nvSpPr>
          <p:cNvPr id="13" name="Freccia destra 12">
            <a:extLst>
              <a:ext uri="{FF2B5EF4-FFF2-40B4-BE49-F238E27FC236}">
                <a16:creationId xmlns:a16="http://schemas.microsoft.com/office/drawing/2014/main" id="{C2F1A3D3-1AB1-F096-998A-E495BE768F3C}"/>
              </a:ext>
            </a:extLst>
          </p:cNvPr>
          <p:cNvSpPr/>
          <p:nvPr/>
        </p:nvSpPr>
        <p:spPr>
          <a:xfrm rot="868190">
            <a:off x="1907349" y="5160831"/>
            <a:ext cx="2160000" cy="1080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A0EF4AB7-4CE3-DBAF-A113-F3024223F878}"/>
              </a:ext>
            </a:extLst>
          </p:cNvPr>
          <p:cNvSpPr txBox="1"/>
          <p:nvPr/>
        </p:nvSpPr>
        <p:spPr>
          <a:xfrm>
            <a:off x="8175743" y="3395583"/>
            <a:ext cx="4027128" cy="1569660"/>
          </a:xfrm>
          <a:prstGeom prst="rect">
            <a:avLst/>
          </a:prstGeom>
          <a:noFill/>
        </p:spPr>
        <p:txBody>
          <a:bodyPr wrap="none" rtlCol="0">
            <a:spAutoFit/>
          </a:bodyPr>
          <a:lstStyle/>
          <a:p>
            <a:r>
              <a:rPr lang="it-IT" sz="2400" b="1" dirty="0"/>
              <a:t>trattamento multidisciplinare</a:t>
            </a:r>
            <a:r>
              <a:rPr lang="it-IT" sz="2400" dirty="0"/>
              <a:t>:</a:t>
            </a:r>
          </a:p>
          <a:p>
            <a:pPr algn="ctr"/>
            <a:r>
              <a:rPr lang="it-IT" sz="2400" dirty="0"/>
              <a:t>chiave del successo</a:t>
            </a:r>
          </a:p>
          <a:p>
            <a:pPr algn="ctr"/>
            <a:r>
              <a:rPr lang="it-IT" sz="2400" dirty="0"/>
              <a:t>e</a:t>
            </a:r>
          </a:p>
          <a:p>
            <a:pPr algn="ctr"/>
            <a:r>
              <a:rPr lang="it-IT" sz="2400" dirty="0"/>
              <a:t>“limite” del bendaggio</a:t>
            </a:r>
          </a:p>
        </p:txBody>
      </p:sp>
    </p:spTree>
    <p:extLst>
      <p:ext uri="{BB962C8B-B14F-4D97-AF65-F5344CB8AC3E}">
        <p14:creationId xmlns:p14="http://schemas.microsoft.com/office/powerpoint/2010/main" val="3871471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DCB1DBB-9CFF-48F5-4AB1-CD9430E7F26A}"/>
              </a:ext>
            </a:extLst>
          </p:cNvPr>
          <p:cNvSpPr txBox="1"/>
          <p:nvPr/>
        </p:nvSpPr>
        <p:spPr>
          <a:xfrm>
            <a:off x="985777" y="491324"/>
            <a:ext cx="10220446" cy="5262979"/>
          </a:xfrm>
          <a:prstGeom prst="rect">
            <a:avLst/>
          </a:prstGeom>
          <a:noFill/>
        </p:spPr>
        <p:txBody>
          <a:bodyPr wrap="square" rtlCol="0">
            <a:spAutoFit/>
          </a:bodyPr>
          <a:lstStyle/>
          <a:p>
            <a:pPr algn="ctr"/>
            <a:r>
              <a:rPr lang="it-IT" sz="3600" dirty="0"/>
              <a:t>Spero di mantenere un equilibrio e di utilizzare le nuove soluzioni per il benessere del paziente</a:t>
            </a:r>
          </a:p>
          <a:p>
            <a:pPr algn="ctr"/>
            <a:endParaRPr lang="it-IT" sz="3600" dirty="0"/>
          </a:p>
          <a:p>
            <a:pPr algn="ctr"/>
            <a:endParaRPr lang="it-IT" sz="3600" dirty="0"/>
          </a:p>
          <a:p>
            <a:pPr algn="ctr"/>
            <a:r>
              <a:rPr lang="it-IT" sz="3600" dirty="0"/>
              <a:t>la “</a:t>
            </a:r>
            <a:r>
              <a:rPr lang="it-IT" sz="3600" dirty="0" err="1"/>
              <a:t>breast</a:t>
            </a:r>
            <a:r>
              <a:rPr lang="it-IT" sz="3600" dirty="0"/>
              <a:t> </a:t>
            </a:r>
            <a:r>
              <a:rPr lang="it-IT" sz="3600" dirty="0" err="1"/>
              <a:t>unit</a:t>
            </a:r>
            <a:r>
              <a:rPr lang="it-IT" sz="3600" dirty="0"/>
              <a:t>” un esempio calzante</a:t>
            </a:r>
          </a:p>
          <a:p>
            <a:pPr algn="ctr"/>
            <a:endParaRPr lang="it-IT" sz="3600" dirty="0"/>
          </a:p>
          <a:p>
            <a:pPr algn="ctr"/>
            <a:endParaRPr lang="it-IT" sz="3600" dirty="0"/>
          </a:p>
          <a:p>
            <a:pPr algn="ctr"/>
            <a:r>
              <a:rPr lang="it-IT" sz="2800" i="1" cap="small" dirty="0">
                <a:latin typeface="Arial" panose="020B0604020202020204" pitchFamily="34" charset="0"/>
                <a:cs typeface="Arial" panose="020B0604020202020204" pitchFamily="34" charset="0"/>
              </a:rPr>
              <a:t>Il mio messaggio:</a:t>
            </a:r>
          </a:p>
          <a:p>
            <a:pPr algn="ctr"/>
            <a:r>
              <a:rPr lang="it-IT" sz="2800" i="1" cap="small" dirty="0">
                <a:latin typeface="Arial" panose="020B0604020202020204" pitchFamily="34" charset="0"/>
                <a:cs typeface="Arial" panose="020B0604020202020204" pitchFamily="34" charset="0"/>
              </a:rPr>
              <a:t>faccio oggi ciò di cui sarei soddisfatto</a:t>
            </a:r>
          </a:p>
          <a:p>
            <a:pPr algn="ctr"/>
            <a:r>
              <a:rPr lang="it-IT" sz="2800" i="1" cap="small" dirty="0">
                <a:latin typeface="Arial" panose="020B0604020202020204" pitchFamily="34" charset="0"/>
                <a:cs typeface="Arial" panose="020B0604020202020204" pitchFamily="34" charset="0"/>
              </a:rPr>
              <a:t> se incontrassi il mio paziente tra…20 anni</a:t>
            </a:r>
          </a:p>
        </p:txBody>
      </p:sp>
    </p:spTree>
    <p:extLst>
      <p:ext uri="{BB962C8B-B14F-4D97-AF65-F5344CB8AC3E}">
        <p14:creationId xmlns:p14="http://schemas.microsoft.com/office/powerpoint/2010/main" val="3751620838"/>
      </p:ext>
    </p:extLst>
  </p:cSld>
  <p:clrMapOvr>
    <a:masterClrMapping/>
  </p:clrMapOvr>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7E0A2CB4-6869-426F-8BC4-A32C90CBE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2057</TotalTime>
  <Words>1491</Words>
  <Application>Microsoft Macintosh PowerPoint</Application>
  <PresentationFormat>Widescreen</PresentationFormat>
  <Paragraphs>150</Paragraphs>
  <Slides>16</Slides>
  <Notes>0</Notes>
  <HiddenSlides>0</HiddenSlides>
  <MMClips>0</MMClips>
  <ScaleCrop>false</ScaleCrop>
  <HeadingPairs>
    <vt:vector size="6" baseType="variant">
      <vt:variant>
        <vt:lpstr>Caratteri utilizzati</vt:lpstr>
      </vt:variant>
      <vt:variant>
        <vt:i4>27</vt:i4>
      </vt:variant>
      <vt:variant>
        <vt:lpstr>Tema</vt:lpstr>
      </vt:variant>
      <vt:variant>
        <vt:i4>1</vt:i4>
      </vt:variant>
      <vt:variant>
        <vt:lpstr>Titoli diapositive</vt:lpstr>
      </vt:variant>
      <vt:variant>
        <vt:i4>16</vt:i4>
      </vt:variant>
    </vt:vector>
  </HeadingPairs>
  <TitlesOfParts>
    <vt:vector size="44" baseType="lpstr">
      <vt:lpstr>AdvOT3c2d9f11</vt:lpstr>
      <vt:lpstr>AdvOT3c2d9f11+20</vt:lpstr>
      <vt:lpstr>AdvOT3c2d9f11+fb</vt:lpstr>
      <vt:lpstr>AdvOTd40fda3b.B</vt:lpstr>
      <vt:lpstr>AdvPSA183</vt:lpstr>
      <vt:lpstr>AdvPSA334</vt:lpstr>
      <vt:lpstr>AdvPSA336</vt:lpstr>
      <vt:lpstr>AdvTT3713a231</vt:lpstr>
      <vt:lpstr>Arial</vt:lpstr>
      <vt:lpstr>Calibri</vt:lpstr>
      <vt:lpstr>Calibri Light</vt:lpstr>
      <vt:lpstr>CvvsbdAdvTTc488b0e6</vt:lpstr>
      <vt:lpstr>Helvetica</vt:lpstr>
      <vt:lpstr>Merriweather</vt:lpstr>
      <vt:lpstr>MyriadPro</vt:lpstr>
      <vt:lpstr>MyriadProUnicSemiCondensed</vt:lpstr>
      <vt:lpstr>NaomiSansEFNLight</vt:lpstr>
      <vt:lpstr>NaomiSansEFNMedium</vt:lpstr>
      <vt:lpstr>NpvwhfAdvTT577c760c</vt:lpstr>
      <vt:lpstr>RsbymtAdvTTc488b0e6+20</vt:lpstr>
      <vt:lpstr>Segoe UI</vt:lpstr>
      <vt:lpstr>STIX</vt:lpstr>
      <vt:lpstr>Times New Roman</vt:lpstr>
      <vt:lpstr>URWPalladioL</vt:lpstr>
      <vt:lpstr>VcrwfmAdvTT3713a231</vt:lpstr>
      <vt:lpstr>VxlymfAdvTTb8864ccf.B</vt:lpstr>
      <vt:lpstr>Wingdings</vt:lpstr>
      <vt:lpstr>RetrospectVTI</vt:lpstr>
      <vt:lpstr>Quale spazio per il bendaggio gastrico?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Microsoft Office User</cp:lastModifiedBy>
  <cp:revision>53</cp:revision>
  <dcterms:created xsi:type="dcterms:W3CDTF">2022-02-27T17:36:31Z</dcterms:created>
  <dcterms:modified xsi:type="dcterms:W3CDTF">2025-10-26T18:49:38Z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